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717c1bd9d_0_7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717c1bd9d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66fb1f0f9_4_2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66fb1f0f9_4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66fb1f0f9_4_2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66fb1f0f9_4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717c1bd9d_0_8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717c1bd9d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717c1bd9d_0_7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717c1bd9d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9717c1bd9d_0_8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9717c1bd9d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66fb1f0f9_4_2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66fb1f0f9_4_2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66fb1f0f9_4_24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66fb1f0f9_4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66fb1f124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66fb1f12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966fb1f124_5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966fb1f124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66fb1f0f9_4_1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66fb1f0f9_4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966fb1f0f9_4_2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966fb1f0f9_4_2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966fb1f0f9_4_1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966fb1f0f9_4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717c1bd9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717c1b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717c1bd9d_0_7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717c1bd9d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717c1bd9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717c1bd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uplo" type="twoObj">
  <p:cSld name="TWO_OBJECTS">
    <p:spTree>
      <p:nvGrpSpPr>
        <p:cNvPr id="56" name="Shape 56"/>
        <p:cNvGrpSpPr/>
        <p:nvPr/>
      </p:nvGrpSpPr>
      <p:grpSpPr>
        <a:xfrm>
          <a:off x="0" y="0"/>
          <a:ext cx="0" cy="0"/>
          <a:chOff x="0" y="0"/>
          <a:chExt cx="0" cy="0"/>
        </a:xfrm>
      </p:grpSpPr>
      <p:sp>
        <p:nvSpPr>
          <p:cNvPr id="57" name="Google Shape;57;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8" name="Google Shape;58;p1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9" name="Google Shape;59;p1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0" name="Google Shape;6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0" Type="http://schemas.openxmlformats.org/officeDocument/2006/relationships/slide" Target="/ppt/slides/slide17.xml"/><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slide" Target="/ppt/slides/slide3.xml"/><Relationship Id="rId9" Type="http://schemas.openxmlformats.org/officeDocument/2006/relationships/slide" Target="/ppt/slides/slide16.xml"/><Relationship Id="rId5" Type="http://schemas.openxmlformats.org/officeDocument/2006/relationships/slide" Target="/ppt/slides/slide6.xml"/><Relationship Id="rId6" Type="http://schemas.openxmlformats.org/officeDocument/2006/relationships/slide" Target="/ppt/slides/slide5.xml"/><Relationship Id="rId7" Type="http://schemas.openxmlformats.org/officeDocument/2006/relationships/slide" Target="/ppt/slides/slide11.xml"/><Relationship Id="rId8" Type="http://schemas.openxmlformats.org/officeDocument/2006/relationships/slide" Target="/ppt/slid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sp>
        <p:nvSpPr>
          <p:cNvPr id="67" name="Google Shape;67;p15"/>
          <p:cNvSpPr/>
          <p:nvPr/>
        </p:nvSpPr>
        <p:spPr>
          <a:xfrm>
            <a:off x="0" y="-1"/>
            <a:ext cx="12191695" cy="68520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8" name="Google Shape;68;p15"/>
          <p:cNvSpPr/>
          <p:nvPr/>
        </p:nvSpPr>
        <p:spPr>
          <a:xfrm>
            <a:off x="305"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9" name="Google Shape;69;p15"/>
          <p:cNvSpPr txBox="1"/>
          <p:nvPr>
            <p:ph type="ctrTitle"/>
          </p:nvPr>
        </p:nvSpPr>
        <p:spPr>
          <a:xfrm>
            <a:off x="6590662" y="4267832"/>
            <a:ext cx="4805996" cy="129711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2"/>
              </a:buClr>
              <a:buSzPts val="2400"/>
              <a:buFont typeface="Calibri"/>
              <a:buNone/>
            </a:pPr>
            <a:r>
              <a:rPr lang="pt-PT" sz="2400">
                <a:solidFill>
                  <a:schemeClr val="dk2"/>
                </a:solidFill>
                <a:latin typeface="Roboto"/>
                <a:ea typeface="Roboto"/>
                <a:cs typeface="Roboto"/>
                <a:sym typeface="Roboto"/>
              </a:rPr>
              <a:t>Aplicação de leilões Online</a:t>
            </a:r>
            <a:endParaRPr>
              <a:latin typeface="Roboto"/>
              <a:ea typeface="Roboto"/>
              <a:cs typeface="Roboto"/>
              <a:sym typeface="Roboto"/>
            </a:endParaRPr>
          </a:p>
        </p:txBody>
      </p:sp>
      <p:sp>
        <p:nvSpPr>
          <p:cNvPr id="70" name="Google Shape;70;p15"/>
          <p:cNvSpPr txBox="1"/>
          <p:nvPr>
            <p:ph idx="1" type="subTitle"/>
          </p:nvPr>
        </p:nvSpPr>
        <p:spPr>
          <a:xfrm>
            <a:off x="6590966" y="3428999"/>
            <a:ext cx="4805691" cy="838831"/>
          </a:xfrm>
          <a:prstGeom prst="rect">
            <a:avLst/>
          </a:prstGeom>
          <a:noFill/>
          <a:ln>
            <a:noFill/>
          </a:ln>
        </p:spPr>
        <p:txBody>
          <a:bodyPr anchorCtr="0" anchor="b"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2"/>
              </a:buClr>
              <a:buSzPct val="100000"/>
              <a:buNone/>
            </a:pPr>
            <a:r>
              <a:rPr b="1" lang="pt-PT" sz="3600">
                <a:solidFill>
                  <a:schemeClr val="dk2"/>
                </a:solidFill>
                <a:latin typeface="Roboto"/>
                <a:ea typeface="Roboto"/>
                <a:cs typeface="Roboto"/>
                <a:sym typeface="Roboto"/>
              </a:rPr>
              <a:t>Leiloaria Bracarense Lda.</a:t>
            </a:r>
            <a:endParaRPr>
              <a:latin typeface="Roboto"/>
              <a:ea typeface="Roboto"/>
              <a:cs typeface="Roboto"/>
              <a:sym typeface="Roboto"/>
            </a:endParaRPr>
          </a:p>
        </p:txBody>
      </p:sp>
      <p:pic>
        <p:nvPicPr>
          <p:cNvPr descr="Uma imagem com símbolo, logótipo, emblema, Azul elétrico&#10;&#10;Descrição gerada automaticamente" id="71" name="Google Shape;71;p15"/>
          <p:cNvPicPr preferRelativeResize="0"/>
          <p:nvPr/>
        </p:nvPicPr>
        <p:blipFill rotWithShape="1">
          <a:blip r:embed="rId3">
            <a:alphaModFix/>
          </a:blip>
          <a:srcRect b="0" l="0" r="0" t="0"/>
          <a:stretch/>
        </p:blipFill>
        <p:spPr>
          <a:xfrm>
            <a:off x="340470" y="2415875"/>
            <a:ext cx="4141760" cy="2940649"/>
          </a:xfrm>
          <a:custGeom>
            <a:rect b="b" l="l" r="r" t="t"/>
            <a:pathLst>
              <a:path extrusionOk="0" h="4377846" w="4141760">
                <a:moveTo>
                  <a:pt x="0" y="0"/>
                </a:moveTo>
                <a:lnTo>
                  <a:pt x="4141760" y="0"/>
                </a:lnTo>
                <a:lnTo>
                  <a:pt x="4141760" y="4377846"/>
                </a:lnTo>
                <a:lnTo>
                  <a:pt x="0" y="4377846"/>
                </a:lnTo>
                <a:close/>
              </a:path>
            </a:pathLst>
          </a:custGeom>
          <a:noFill/>
          <a:ln>
            <a:noFill/>
          </a:ln>
        </p:spPr>
      </p:pic>
      <p:grpSp>
        <p:nvGrpSpPr>
          <p:cNvPr id="72" name="Google Shape;72;p15"/>
          <p:cNvGrpSpPr/>
          <p:nvPr/>
        </p:nvGrpSpPr>
        <p:grpSpPr>
          <a:xfrm>
            <a:off x="-4253" y="-5977"/>
            <a:ext cx="6238675" cy="6863979"/>
            <a:chOff x="305" y="-5977"/>
            <a:chExt cx="6238675" cy="6863979"/>
          </a:xfrm>
        </p:grpSpPr>
        <p:sp>
          <p:nvSpPr>
            <p:cNvPr id="73" name="Google Shape;73;p15"/>
            <p:cNvSpPr/>
            <p:nvPr/>
          </p:nvSpPr>
          <p:spPr>
            <a:xfrm flipH="1">
              <a:off x="305" y="34854"/>
              <a:ext cx="6028697" cy="6817170"/>
            </a:xfrm>
            <a:custGeom>
              <a:rect b="b" l="l" r="r" t="t"/>
              <a:pathLst>
                <a:path extrusionOk="0" h="6817170" w="6028697">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4" name="Google Shape;74;p15"/>
            <p:cNvSpPr/>
            <p:nvPr/>
          </p:nvSpPr>
          <p:spPr>
            <a:xfrm flipH="1">
              <a:off x="305" y="1"/>
              <a:ext cx="6165116"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 name="Google Shape;75;p15"/>
            <p:cNvSpPr/>
            <p:nvPr/>
          </p:nvSpPr>
          <p:spPr>
            <a:xfrm flipH="1">
              <a:off x="305" y="-5977"/>
              <a:ext cx="6238675" cy="6858001"/>
            </a:xfrm>
            <a:custGeom>
              <a:rect b="b" l="l" r="r" t="t"/>
              <a:pathLst>
                <a:path extrusionOk="0" h="6858001" w="6264586">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a:highlight>
                  <a:srgbClr val="FFFFFF"/>
                </a:highlight>
                <a:latin typeface="Calibri"/>
                <a:ea typeface="Calibri"/>
                <a:cs typeface="Calibri"/>
                <a:sym typeface="Calibri"/>
              </a:rPr>
              <a:t>REQ 5- Aprovação de um leilão</a:t>
            </a:r>
            <a:endParaRPr>
              <a:latin typeface="Calibri"/>
              <a:ea typeface="Calibri"/>
              <a:cs typeface="Calibri"/>
              <a:sym typeface="Calibri"/>
            </a:endParaRPr>
          </a:p>
        </p:txBody>
      </p:sp>
      <p:sp>
        <p:nvSpPr>
          <p:cNvPr id="164" name="Google Shape;164;p2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chemeClr val="dk1"/>
              </a:buClr>
              <a:buSzPts val="1100"/>
              <a:buFont typeface="Arial"/>
              <a:buNone/>
            </a:pPr>
            <a:r>
              <a:rPr lang="pt-PT" sz="1500" u="sng">
                <a:highlight>
                  <a:srgbClr val="FFFFFF"/>
                </a:highlight>
                <a:latin typeface="Calibri"/>
                <a:ea typeface="Calibri"/>
                <a:cs typeface="Calibri"/>
                <a:sym typeface="Calibri"/>
              </a:rPr>
              <a:t>Definição de requisitos de utilizador</a:t>
            </a:r>
            <a:endParaRPr sz="1500" u="sng">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1. O administrador é aquele que pode mudar o estatuto de Aprovado nas instâncias de leilão que foram adicionadas à base de dados.</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2. Se o administrador aceitar a proposta, deve mudar o estatuto de Aprovado para True.</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3. Se o administrador negar a proposta, não altera esse valor.</a:t>
            </a:r>
            <a:endParaRPr sz="1500">
              <a:highlight>
                <a:srgbClr val="FFFFFF"/>
              </a:highlight>
              <a:latin typeface="Calibri"/>
              <a:ea typeface="Calibri"/>
              <a:cs typeface="Calibri"/>
              <a:sym typeface="Calibri"/>
            </a:endParaRPr>
          </a:p>
          <a:p>
            <a:pPr indent="0" lvl="0" marL="0" rtl="0" algn="l">
              <a:spcBef>
                <a:spcPts val="0"/>
              </a:spcBef>
              <a:spcAft>
                <a:spcPts val="0"/>
              </a:spcAft>
              <a:buNone/>
            </a:pPr>
            <a:r>
              <a:rPr lang="pt-PT" sz="1500">
                <a:highlight>
                  <a:srgbClr val="FFFFFF"/>
                </a:highlight>
                <a:latin typeface="Calibri"/>
                <a:ea typeface="Calibri"/>
                <a:cs typeface="Calibri"/>
                <a:sym typeface="Calibri"/>
              </a:rPr>
              <a:t>4. Um leilão aprovado fica visível ao público.</a:t>
            </a:r>
            <a:endParaRPr sz="1500">
              <a:highlight>
                <a:srgbClr val="FFFFFF"/>
              </a:highlight>
              <a:latin typeface="Calibri"/>
              <a:ea typeface="Calibri"/>
              <a:cs typeface="Calibri"/>
              <a:sym typeface="Calibri"/>
            </a:endParaRPr>
          </a:p>
          <a:p>
            <a:pPr indent="0" lvl="0" marL="0" rtl="0" algn="l">
              <a:spcBef>
                <a:spcPts val="0"/>
              </a:spcBef>
              <a:spcAft>
                <a:spcPts val="0"/>
              </a:spcAft>
              <a:buNone/>
            </a:pPr>
            <a:r>
              <a:t/>
            </a:r>
            <a:endParaRPr sz="1500">
              <a:highlight>
                <a:srgbClr val="FFFFFF"/>
              </a:highlight>
              <a:latin typeface="Calibri"/>
              <a:ea typeface="Calibri"/>
              <a:cs typeface="Calibri"/>
              <a:sym typeface="Calibri"/>
            </a:endParaRPr>
          </a:p>
          <a:p>
            <a:pPr indent="0" lvl="0" marL="0" rtl="0" algn="l">
              <a:spcBef>
                <a:spcPts val="0"/>
              </a:spcBef>
              <a:spcAft>
                <a:spcPts val="0"/>
              </a:spcAft>
              <a:buNone/>
            </a:pPr>
            <a:r>
              <a:rPr lang="pt-PT" sz="1500" u="sng">
                <a:highlight>
                  <a:srgbClr val="FFFFFF"/>
                </a:highlight>
                <a:latin typeface="Calibri"/>
                <a:ea typeface="Calibri"/>
                <a:cs typeface="Calibri"/>
                <a:sym typeface="Calibri"/>
              </a:rPr>
              <a:t>Definição de requisitos de sistema</a:t>
            </a:r>
            <a:endParaRPr sz="1500" u="sng">
              <a:highlight>
                <a:srgbClr val="FFFFFF"/>
              </a:highlight>
              <a:latin typeface="Calibri"/>
              <a:ea typeface="Calibri"/>
              <a:cs typeface="Calibri"/>
              <a:sym typeface="Calibri"/>
            </a:endParaRPr>
          </a:p>
          <a:p>
            <a:pPr indent="0" lvl="0" marL="0" rtl="0" algn="l">
              <a:spcBef>
                <a:spcPts val="0"/>
              </a:spcBef>
              <a:spcAft>
                <a:spcPts val="0"/>
              </a:spcAft>
              <a:buNone/>
            </a:pPr>
            <a:r>
              <a:rPr lang="pt-PT" sz="1500">
                <a:highlight>
                  <a:srgbClr val="FFFFFF"/>
                </a:highlight>
                <a:latin typeface="Calibri"/>
                <a:ea typeface="Calibri"/>
                <a:cs typeface="Calibri"/>
                <a:sym typeface="Calibri"/>
              </a:rPr>
              <a:t>1. O sistema apresenta uma lista ao administrador com todos os leilões que precisam de aprovação.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highlight>
                <a:srgbClr val="FFFFFF"/>
              </a:highlight>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Roboto"/>
                <a:ea typeface="Roboto"/>
                <a:cs typeface="Roboto"/>
                <a:sym typeface="Roboto"/>
              </a:rPr>
              <a:t>MODELO DE </a:t>
            </a:r>
            <a:r>
              <a:rPr lang="pt-PT">
                <a:latin typeface="Roboto"/>
                <a:ea typeface="Roboto"/>
                <a:cs typeface="Roboto"/>
                <a:sym typeface="Roboto"/>
              </a:rPr>
              <a:t>DOMÍNIO</a:t>
            </a:r>
            <a:endParaRPr>
              <a:latin typeface="Roboto"/>
              <a:ea typeface="Roboto"/>
              <a:cs typeface="Roboto"/>
              <a:sym typeface="Roboto"/>
            </a:endParaRPr>
          </a:p>
        </p:txBody>
      </p:sp>
      <p:pic>
        <p:nvPicPr>
          <p:cNvPr id="170" name="Google Shape;170;p25"/>
          <p:cNvPicPr preferRelativeResize="0"/>
          <p:nvPr/>
        </p:nvPicPr>
        <p:blipFill>
          <a:blip r:embed="rId3">
            <a:alphaModFix/>
          </a:blip>
          <a:stretch>
            <a:fillRect/>
          </a:stretch>
        </p:blipFill>
        <p:spPr>
          <a:xfrm>
            <a:off x="1340689" y="1418938"/>
            <a:ext cx="9510624" cy="51645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626100" y="653650"/>
            <a:ext cx="109398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pt-PT">
                <a:latin typeface="Roboto"/>
                <a:ea typeface="Roboto"/>
                <a:cs typeface="Roboto"/>
                <a:sym typeface="Roboto"/>
              </a:rPr>
              <a:t>DIAGRAMA DE USE CASES</a:t>
            </a:r>
            <a:endParaRPr>
              <a:latin typeface="Roboto"/>
              <a:ea typeface="Roboto"/>
              <a:cs typeface="Roboto"/>
              <a:sym typeface="Roboto"/>
            </a:endParaRPr>
          </a:p>
        </p:txBody>
      </p:sp>
      <p:sp>
        <p:nvSpPr>
          <p:cNvPr id="176" name="Google Shape;176;p26"/>
          <p:cNvSpPr txBox="1"/>
          <p:nvPr>
            <p:ph idx="1" type="body"/>
          </p:nvPr>
        </p:nvSpPr>
        <p:spPr>
          <a:xfrm>
            <a:off x="415600" y="1536625"/>
            <a:ext cx="26394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Clr>
                <a:schemeClr val="dk1"/>
              </a:buClr>
              <a:buSzPts val="1100"/>
              <a:buFont typeface="Arial"/>
              <a:buNone/>
            </a:pPr>
            <a:r>
              <a:rPr b="1" lang="pt-PT" sz="1350">
                <a:solidFill>
                  <a:schemeClr val="dk1"/>
                </a:solidFill>
                <a:highlight>
                  <a:srgbClr val="FFFFFF"/>
                </a:highlight>
                <a:latin typeface="Roboto"/>
                <a:ea typeface="Roboto"/>
                <a:cs typeface="Roboto"/>
                <a:sym typeface="Roboto"/>
              </a:rPr>
              <a:t>Participante</a:t>
            </a:r>
            <a:r>
              <a:rPr lang="pt-PT" sz="1350">
                <a:solidFill>
                  <a:schemeClr val="dk1"/>
                </a:solidFill>
                <a:highlight>
                  <a:srgbClr val="FFFFFF"/>
                </a:highlight>
                <a:latin typeface="Roboto"/>
                <a:ea typeface="Roboto"/>
                <a:cs typeface="Roboto"/>
                <a:sym typeface="Roboto"/>
              </a:rPr>
              <a:t>:</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PT" sz="1350">
                <a:solidFill>
                  <a:schemeClr val="dk1"/>
                </a:solidFill>
                <a:highlight>
                  <a:srgbClr val="FFFFFF"/>
                </a:highlight>
                <a:latin typeface="Roboto"/>
                <a:ea typeface="Roboto"/>
                <a:cs typeface="Roboto"/>
                <a:sym typeface="Roboto"/>
              </a:rPr>
              <a:t>Indivíduos que participam em leilões, tanto como licitadores ou vendedores. Um participante pode propor um leilão para um conjunto de artigos que queira vender e pode entrar e licitar num leilão que seja proposto por outro participante. No entanto, não pode licitar num leilão que ele próprio tenha proposto. Também cria os artigos que quer adicionar ao seu inventário de artigos para venda.</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sp>
        <p:nvSpPr>
          <p:cNvPr id="177" name="Google Shape;177;p26"/>
          <p:cNvSpPr txBox="1"/>
          <p:nvPr>
            <p:ph idx="2" type="body"/>
          </p:nvPr>
        </p:nvSpPr>
        <p:spPr>
          <a:xfrm>
            <a:off x="9136900" y="1536625"/>
            <a:ext cx="26394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pt-PT" sz="1350">
                <a:solidFill>
                  <a:schemeClr val="dk1"/>
                </a:solidFill>
                <a:highlight>
                  <a:srgbClr val="FFFFFF"/>
                </a:highlight>
                <a:latin typeface="Roboto"/>
                <a:ea typeface="Roboto"/>
                <a:cs typeface="Roboto"/>
                <a:sym typeface="Roboto"/>
              </a:rPr>
              <a:t>Administrador</a:t>
            </a:r>
            <a:r>
              <a:rPr lang="pt-PT" sz="1350">
                <a:solidFill>
                  <a:schemeClr val="dk1"/>
                </a:solidFill>
                <a:highlight>
                  <a:srgbClr val="FFFFFF"/>
                </a:highlight>
                <a:latin typeface="Roboto"/>
                <a:ea typeface="Roboto"/>
                <a:cs typeface="Roboto"/>
                <a:sym typeface="Roboto"/>
              </a:rPr>
              <a:t>: </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t-PT" sz="1350">
                <a:solidFill>
                  <a:schemeClr val="dk1"/>
                </a:solidFill>
                <a:highlight>
                  <a:srgbClr val="FFFFFF"/>
                </a:highlight>
                <a:latin typeface="Roboto"/>
                <a:ea typeface="Roboto"/>
                <a:cs typeface="Roboto"/>
                <a:sym typeface="Roboto"/>
              </a:rPr>
              <a:t>Uma pessoa com autoridade máxima no sistema, responsável por administrar a plataforma. Esta é a única entidade capaz de aceitar as propostas de leilão feitas por </a:t>
            </a:r>
            <a:r>
              <a:rPr lang="pt-PT" sz="1350">
                <a:solidFill>
                  <a:schemeClr val="dk1"/>
                </a:solidFill>
                <a:highlight>
                  <a:srgbClr val="FFFFFF"/>
                </a:highlight>
                <a:latin typeface="Roboto"/>
                <a:ea typeface="Roboto"/>
                <a:cs typeface="Roboto"/>
                <a:sym typeface="Roboto"/>
              </a:rPr>
              <a:t>participantes</a:t>
            </a:r>
            <a:r>
              <a:rPr lang="pt-PT" sz="1350">
                <a:solidFill>
                  <a:schemeClr val="dk1"/>
                </a:solidFill>
                <a:highlight>
                  <a:srgbClr val="FFFFFF"/>
                </a:highlight>
                <a:latin typeface="Roboto"/>
                <a:ea typeface="Roboto"/>
                <a:cs typeface="Roboto"/>
                <a:sym typeface="Roboto"/>
              </a:rPr>
              <a:t>, devendo abri-los ao público caso as aceite. Pode também eliminar, sem necessitar de justificação, qualquer participante ou leilão do sistema.</a:t>
            </a:r>
            <a:endParaRPr sz="13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pic>
        <p:nvPicPr>
          <p:cNvPr id="178" name="Google Shape;178;p26"/>
          <p:cNvPicPr preferRelativeResize="0"/>
          <p:nvPr/>
        </p:nvPicPr>
        <p:blipFill>
          <a:blip r:embed="rId3">
            <a:alphaModFix/>
          </a:blip>
          <a:stretch>
            <a:fillRect/>
          </a:stretch>
        </p:blipFill>
        <p:spPr>
          <a:xfrm>
            <a:off x="3207400" y="1569550"/>
            <a:ext cx="5777100" cy="45212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highlight>
                  <a:srgbClr val="FFFFFF"/>
                </a:highlight>
                <a:latin typeface="Roboto"/>
                <a:ea typeface="Roboto"/>
                <a:cs typeface="Roboto"/>
                <a:sym typeface="Roboto"/>
              </a:rPr>
              <a:t>Submeter proposta de leilão</a:t>
            </a:r>
            <a:endParaRPr>
              <a:latin typeface="Roboto"/>
              <a:ea typeface="Roboto"/>
              <a:cs typeface="Roboto"/>
              <a:sym typeface="Roboto"/>
            </a:endParaRPr>
          </a:p>
        </p:txBody>
      </p:sp>
      <p:sp>
        <p:nvSpPr>
          <p:cNvPr id="184" name="Google Shape;184;p27"/>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just">
              <a:spcBef>
                <a:spcPts val="0"/>
              </a:spcBef>
              <a:spcAft>
                <a:spcPts val="0"/>
              </a:spcAft>
              <a:buNone/>
            </a:pPr>
            <a:r>
              <a:rPr lang="pt-PT" sz="1250">
                <a:solidFill>
                  <a:schemeClr val="dk1"/>
                </a:solidFill>
                <a:highlight>
                  <a:srgbClr val="FFFFFF"/>
                </a:highlight>
                <a:latin typeface="Roboto"/>
                <a:ea typeface="Roboto"/>
                <a:cs typeface="Roboto"/>
                <a:sym typeface="Roboto"/>
              </a:rPr>
              <a:t>De forma a cumprir com um dos requisitos mais importantes do sistema, um participante pode submeter uma proposta de leilão que resulta no sistema criar uma instância de leilão com estatuto de Aprovado a False.</a:t>
            </a:r>
            <a:endParaRPr sz="1250">
              <a:solidFill>
                <a:schemeClr val="dk1"/>
              </a:solidFill>
              <a:highlight>
                <a:srgbClr val="FFFFFF"/>
              </a:highlight>
              <a:latin typeface="Roboto"/>
              <a:ea typeface="Roboto"/>
              <a:cs typeface="Roboto"/>
              <a:sym typeface="Roboto"/>
            </a:endParaRPr>
          </a:p>
          <a:p>
            <a:pPr indent="0" lvl="0" marL="0" rtl="0" algn="just">
              <a:spcBef>
                <a:spcPts val="0"/>
              </a:spcBef>
              <a:spcAft>
                <a:spcPts val="0"/>
              </a:spcAft>
              <a:buNone/>
            </a:pPr>
            <a:r>
              <a:t/>
            </a:r>
            <a:endParaRPr sz="1250">
              <a:solidFill>
                <a:schemeClr val="dk1"/>
              </a:solidFill>
              <a:highlight>
                <a:srgbClr val="FFFFFF"/>
              </a:highlight>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12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pic>
        <p:nvPicPr>
          <p:cNvPr id="185" name="Google Shape;185;p27"/>
          <p:cNvPicPr preferRelativeResize="0"/>
          <p:nvPr/>
        </p:nvPicPr>
        <p:blipFill>
          <a:blip r:embed="rId3">
            <a:alphaModFix/>
          </a:blip>
          <a:stretch>
            <a:fillRect/>
          </a:stretch>
        </p:blipFill>
        <p:spPr>
          <a:xfrm>
            <a:off x="2762038" y="2242325"/>
            <a:ext cx="6667924" cy="4150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highlight>
                  <a:srgbClr val="FFFFFF"/>
                </a:highlight>
              </a:rPr>
              <a:t>Faz licitação</a:t>
            </a:r>
            <a:endParaRPr/>
          </a:p>
        </p:txBody>
      </p:sp>
      <p:sp>
        <p:nvSpPr>
          <p:cNvPr id="191" name="Google Shape;191;p2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just">
              <a:spcBef>
                <a:spcPts val="0"/>
              </a:spcBef>
              <a:spcAft>
                <a:spcPts val="0"/>
              </a:spcAft>
              <a:buNone/>
            </a:pPr>
            <a:r>
              <a:rPr lang="pt-PT" sz="1250">
                <a:solidFill>
                  <a:schemeClr val="dk1"/>
                </a:solidFill>
                <a:highlight>
                  <a:srgbClr val="FFFFFF"/>
                </a:highlight>
                <a:latin typeface="Roboto"/>
                <a:ea typeface="Roboto"/>
                <a:cs typeface="Roboto"/>
                <a:sym typeface="Roboto"/>
              </a:rPr>
              <a:t>Apesar de ser uma interação muito simples, achamos relevante especificar o caso de uso para quando um utilizador faz uma licitação. É inserido um valor e cabe ao sistema verificar se este é válido e guardar a informação. A única exceção ocorre quando o valor introduzido na licitação não é superior à licitação atual mais o valor mínimo de diferença estabelecido pelo proponente do leilão.</a:t>
            </a:r>
            <a:endParaRPr sz="125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a:p>
        </p:txBody>
      </p:sp>
      <p:pic>
        <p:nvPicPr>
          <p:cNvPr id="192" name="Google Shape;192;p28"/>
          <p:cNvPicPr preferRelativeResize="0"/>
          <p:nvPr/>
        </p:nvPicPr>
        <p:blipFill>
          <a:blip r:embed="rId3">
            <a:alphaModFix/>
          </a:blip>
          <a:stretch>
            <a:fillRect/>
          </a:stretch>
        </p:blipFill>
        <p:spPr>
          <a:xfrm>
            <a:off x="981075" y="2390900"/>
            <a:ext cx="10229850" cy="359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latin typeface="Roboto"/>
                <a:ea typeface="Roboto"/>
                <a:cs typeface="Roboto"/>
                <a:sym typeface="Roboto"/>
              </a:rPr>
              <a:t>Criar Artigo</a:t>
            </a:r>
            <a:endParaRPr>
              <a:latin typeface="Roboto"/>
              <a:ea typeface="Roboto"/>
              <a:cs typeface="Roboto"/>
              <a:sym typeface="Roboto"/>
            </a:endParaRPr>
          </a:p>
        </p:txBody>
      </p:sp>
      <p:sp>
        <p:nvSpPr>
          <p:cNvPr id="198" name="Google Shape;198;p2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just">
              <a:spcBef>
                <a:spcPts val="0"/>
              </a:spcBef>
              <a:spcAft>
                <a:spcPts val="0"/>
              </a:spcAft>
              <a:buNone/>
            </a:pPr>
            <a:r>
              <a:rPr lang="pt-PT" sz="1250">
                <a:solidFill>
                  <a:schemeClr val="dk1"/>
                </a:solidFill>
                <a:highlight>
                  <a:srgbClr val="FFFFFF"/>
                </a:highlight>
                <a:latin typeface="Roboto"/>
                <a:ea typeface="Roboto"/>
                <a:cs typeface="Roboto"/>
                <a:sym typeface="Roboto"/>
              </a:rPr>
              <a:t>Neste caso de uso é descrita a forma como um utilizador pode criar um artigo. </a:t>
            </a:r>
            <a:endParaRPr sz="1250">
              <a:solidFill>
                <a:schemeClr val="dk1"/>
              </a:solidFill>
              <a:highlight>
                <a:srgbClr val="FFFFFF"/>
              </a:highlight>
              <a:latin typeface="Roboto"/>
              <a:ea typeface="Roboto"/>
              <a:cs typeface="Roboto"/>
              <a:sym typeface="Roboto"/>
            </a:endParaRPr>
          </a:p>
          <a:p>
            <a:pPr indent="0" lvl="0" marL="0" rtl="0" algn="just">
              <a:spcBef>
                <a:spcPts val="0"/>
              </a:spcBef>
              <a:spcAft>
                <a:spcPts val="0"/>
              </a:spcAft>
              <a:buNone/>
            </a:pPr>
            <a:r>
              <a:rPr lang="pt-PT" sz="1250">
                <a:solidFill>
                  <a:schemeClr val="dk1"/>
                </a:solidFill>
                <a:highlight>
                  <a:srgbClr val="FFFFFF"/>
                </a:highlight>
                <a:latin typeface="Roboto"/>
                <a:ea typeface="Roboto"/>
                <a:cs typeface="Roboto"/>
                <a:sym typeface="Roboto"/>
              </a:rPr>
              <a:t>Cabe ao sistema guardar a informação desse artigo e verificar se foi inserido um comprovativo.</a:t>
            </a:r>
            <a:endParaRPr sz="1250">
              <a:solidFill>
                <a:schemeClr val="dk1"/>
              </a:solidFill>
              <a:highlight>
                <a:srgbClr val="FFFFFF"/>
              </a:highlight>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t/>
            </a:r>
            <a:endParaRPr sz="1250">
              <a:solidFill>
                <a:schemeClr val="dk1"/>
              </a:solidFill>
              <a:highlight>
                <a:srgbClr val="FFFFFF"/>
              </a:highlight>
              <a:latin typeface="Roboto"/>
              <a:ea typeface="Roboto"/>
              <a:cs typeface="Roboto"/>
              <a:sym typeface="Roboto"/>
            </a:endParaRPr>
          </a:p>
          <a:p>
            <a:pPr indent="0" lvl="0" marL="0" rtl="0" algn="l">
              <a:spcBef>
                <a:spcPts val="0"/>
              </a:spcBef>
              <a:spcAft>
                <a:spcPts val="1600"/>
              </a:spcAft>
              <a:buNone/>
            </a:pPr>
            <a:r>
              <a:t/>
            </a:r>
            <a:endParaRPr sz="1250">
              <a:latin typeface="Roboto"/>
              <a:ea typeface="Roboto"/>
              <a:cs typeface="Roboto"/>
              <a:sym typeface="Roboto"/>
            </a:endParaRPr>
          </a:p>
        </p:txBody>
      </p:sp>
      <p:pic>
        <p:nvPicPr>
          <p:cNvPr id="199" name="Google Shape;199;p29"/>
          <p:cNvPicPr preferRelativeResize="0"/>
          <p:nvPr/>
        </p:nvPicPr>
        <p:blipFill>
          <a:blip r:embed="rId3">
            <a:alphaModFix/>
          </a:blip>
          <a:stretch>
            <a:fillRect/>
          </a:stretch>
        </p:blipFill>
        <p:spPr>
          <a:xfrm>
            <a:off x="1096512" y="2151575"/>
            <a:ext cx="9998874" cy="4152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pt-PT">
                <a:latin typeface="Roboto"/>
                <a:ea typeface="Roboto"/>
                <a:cs typeface="Roboto"/>
                <a:sym typeface="Roboto"/>
              </a:rPr>
              <a:t>MODELO LÓGICO DA BASE DE DADOS</a:t>
            </a:r>
            <a:endParaRPr>
              <a:latin typeface="Roboto"/>
              <a:ea typeface="Roboto"/>
              <a:cs typeface="Roboto"/>
              <a:sym typeface="Roboto"/>
            </a:endParaRPr>
          </a:p>
        </p:txBody>
      </p:sp>
      <p:pic>
        <p:nvPicPr>
          <p:cNvPr id="205" name="Google Shape;205;p30"/>
          <p:cNvPicPr preferRelativeResize="0"/>
          <p:nvPr/>
        </p:nvPicPr>
        <p:blipFill>
          <a:blip r:embed="rId3">
            <a:alphaModFix/>
          </a:blip>
          <a:stretch>
            <a:fillRect/>
          </a:stretch>
        </p:blipFill>
        <p:spPr>
          <a:xfrm>
            <a:off x="3182074" y="1356875"/>
            <a:ext cx="5827851" cy="5206926"/>
          </a:xfrm>
          <a:prstGeom prst="rect">
            <a:avLst/>
          </a:prstGeom>
          <a:noFill/>
          <a:ln>
            <a:noFill/>
          </a:ln>
        </p:spPr>
      </p:pic>
      <p:sp>
        <p:nvSpPr>
          <p:cNvPr id="206" name="Google Shape;206;p30"/>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457200" rtl="0" algn="l">
              <a:spcBef>
                <a:spcPts val="0"/>
              </a:spcBef>
              <a:spcAft>
                <a:spcPts val="0"/>
              </a:spcAft>
              <a:buNone/>
            </a:pPr>
            <a:r>
              <a:rPr lang="pt-PT" sz="1700">
                <a:solidFill>
                  <a:schemeClr val="dk1"/>
                </a:solidFill>
                <a:highlight>
                  <a:srgbClr val="FFFFFF"/>
                </a:highlight>
                <a:latin typeface="Roboto"/>
                <a:ea typeface="Roboto"/>
                <a:cs typeface="Roboto"/>
                <a:sym typeface="Roboto"/>
              </a:rPr>
              <a:t>Entidades:</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Participante</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Licitação</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Administrador</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Leilão</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Lote de Artigos</a:t>
            </a:r>
            <a:endParaRPr sz="1700">
              <a:solidFill>
                <a:schemeClr val="dk1"/>
              </a:solidFill>
              <a:highlight>
                <a:srgbClr val="FFFFFF"/>
              </a:highlight>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Artigo </a:t>
            </a:r>
            <a:endParaRPr sz="17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7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rPr lang="pt-PT" sz="1700">
                <a:solidFill>
                  <a:schemeClr val="dk1"/>
                </a:solidFill>
                <a:highlight>
                  <a:srgbClr val="FFFFFF"/>
                </a:highlight>
                <a:latin typeface="Roboto"/>
                <a:ea typeface="Roboto"/>
                <a:cs typeface="Roboto"/>
                <a:sym typeface="Roboto"/>
              </a:rPr>
              <a:t>Subentidades:</a:t>
            </a:r>
            <a:endParaRPr sz="1700">
              <a:solidFill>
                <a:schemeClr val="dk1"/>
              </a:solidFill>
              <a:highlight>
                <a:srgbClr val="FFFFFF"/>
              </a:highlight>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Jóia</a:t>
            </a:r>
            <a:endParaRPr sz="1700">
              <a:solidFill>
                <a:schemeClr val="dk1"/>
              </a:solidFill>
              <a:highlight>
                <a:srgbClr val="FFFFFF"/>
              </a:highlight>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Quadro</a:t>
            </a:r>
            <a:endParaRPr sz="1700">
              <a:solidFill>
                <a:schemeClr val="dk1"/>
              </a:solidFill>
              <a:highlight>
                <a:srgbClr val="FFFFFF"/>
              </a:highlight>
              <a:latin typeface="Roboto"/>
              <a:ea typeface="Roboto"/>
              <a:cs typeface="Roboto"/>
              <a:sym typeface="Roboto"/>
            </a:endParaRPr>
          </a:p>
          <a:p>
            <a:pPr indent="-336550" lvl="1" marL="914400" rtl="0" algn="l">
              <a:spcBef>
                <a:spcPts val="0"/>
              </a:spcBef>
              <a:spcAft>
                <a:spcPts val="0"/>
              </a:spcAft>
              <a:buClr>
                <a:schemeClr val="dk1"/>
              </a:buClr>
              <a:buSzPts val="1700"/>
              <a:buFont typeface="Roboto"/>
              <a:buChar char="○"/>
            </a:pPr>
            <a:r>
              <a:rPr lang="pt-PT" sz="1700">
                <a:solidFill>
                  <a:schemeClr val="dk1"/>
                </a:solidFill>
                <a:highlight>
                  <a:srgbClr val="FFFFFF"/>
                </a:highlight>
                <a:latin typeface="Roboto"/>
                <a:ea typeface="Roboto"/>
                <a:cs typeface="Roboto"/>
                <a:sym typeface="Roboto"/>
              </a:rPr>
              <a:t>Livro.</a:t>
            </a:r>
            <a:endParaRPr sz="1700">
              <a:solidFill>
                <a:schemeClr val="dk1"/>
              </a:solidFill>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pt-PT" sz="3330">
                <a:latin typeface="Roboto"/>
                <a:ea typeface="Roboto"/>
                <a:cs typeface="Roboto"/>
                <a:sym typeface="Roboto"/>
              </a:rPr>
              <a:t>ESBOÇO DAS INTERFACES DO SISTEMA</a:t>
            </a:r>
            <a:endParaRPr sz="3330">
              <a:latin typeface="Roboto"/>
              <a:ea typeface="Roboto"/>
              <a:cs typeface="Roboto"/>
              <a:sym typeface="Roboto"/>
            </a:endParaRPr>
          </a:p>
        </p:txBody>
      </p:sp>
      <p:pic>
        <p:nvPicPr>
          <p:cNvPr id="212" name="Google Shape;212;p31"/>
          <p:cNvPicPr preferRelativeResize="0"/>
          <p:nvPr/>
        </p:nvPicPr>
        <p:blipFill>
          <a:blip r:embed="rId3">
            <a:alphaModFix/>
          </a:blip>
          <a:stretch>
            <a:fillRect/>
          </a:stretch>
        </p:blipFill>
        <p:spPr>
          <a:xfrm>
            <a:off x="207325" y="2151875"/>
            <a:ext cx="3829959" cy="2563525"/>
          </a:xfrm>
          <a:prstGeom prst="rect">
            <a:avLst/>
          </a:prstGeom>
          <a:noFill/>
          <a:ln>
            <a:noFill/>
          </a:ln>
        </p:spPr>
      </p:pic>
      <p:pic>
        <p:nvPicPr>
          <p:cNvPr id="213" name="Google Shape;213;p31"/>
          <p:cNvPicPr preferRelativeResize="0"/>
          <p:nvPr/>
        </p:nvPicPr>
        <p:blipFill>
          <a:blip r:embed="rId4">
            <a:alphaModFix/>
          </a:blip>
          <a:stretch>
            <a:fillRect/>
          </a:stretch>
        </p:blipFill>
        <p:spPr>
          <a:xfrm>
            <a:off x="4217288" y="2142600"/>
            <a:ext cx="3794344" cy="2563525"/>
          </a:xfrm>
          <a:prstGeom prst="rect">
            <a:avLst/>
          </a:prstGeom>
          <a:noFill/>
          <a:ln>
            <a:noFill/>
          </a:ln>
        </p:spPr>
      </p:pic>
      <p:pic>
        <p:nvPicPr>
          <p:cNvPr id="214" name="Google Shape;214;p31"/>
          <p:cNvPicPr preferRelativeResize="0"/>
          <p:nvPr/>
        </p:nvPicPr>
        <p:blipFill>
          <a:blip r:embed="rId5">
            <a:alphaModFix/>
          </a:blip>
          <a:stretch>
            <a:fillRect/>
          </a:stretch>
        </p:blipFill>
        <p:spPr>
          <a:xfrm>
            <a:off x="8191650" y="2142612"/>
            <a:ext cx="3793029" cy="2563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pt-PT" sz="3330">
                <a:latin typeface="Roboto"/>
                <a:ea typeface="Roboto"/>
                <a:cs typeface="Roboto"/>
                <a:sym typeface="Roboto"/>
              </a:rPr>
              <a:t>ESBOÇO DAS INTERFACES DO SISTEMA</a:t>
            </a:r>
            <a:endParaRPr sz="3330">
              <a:latin typeface="Roboto"/>
              <a:ea typeface="Roboto"/>
              <a:cs typeface="Roboto"/>
              <a:sym typeface="Roboto"/>
            </a:endParaRPr>
          </a:p>
        </p:txBody>
      </p:sp>
      <p:pic>
        <p:nvPicPr>
          <p:cNvPr id="220" name="Google Shape;220;p32"/>
          <p:cNvPicPr preferRelativeResize="0"/>
          <p:nvPr/>
        </p:nvPicPr>
        <p:blipFill>
          <a:blip r:embed="rId3">
            <a:alphaModFix/>
          </a:blip>
          <a:stretch>
            <a:fillRect/>
          </a:stretch>
        </p:blipFill>
        <p:spPr>
          <a:xfrm>
            <a:off x="207325" y="2152388"/>
            <a:ext cx="3829950" cy="2571773"/>
          </a:xfrm>
          <a:prstGeom prst="rect">
            <a:avLst/>
          </a:prstGeom>
          <a:noFill/>
          <a:ln>
            <a:noFill/>
          </a:ln>
        </p:spPr>
      </p:pic>
      <p:pic>
        <p:nvPicPr>
          <p:cNvPr id="221" name="Google Shape;221;p32"/>
          <p:cNvPicPr preferRelativeResize="0"/>
          <p:nvPr/>
        </p:nvPicPr>
        <p:blipFill>
          <a:blip r:embed="rId4">
            <a:alphaModFix/>
          </a:blip>
          <a:stretch>
            <a:fillRect/>
          </a:stretch>
        </p:blipFill>
        <p:spPr>
          <a:xfrm>
            <a:off x="4217300" y="2133833"/>
            <a:ext cx="3794324" cy="2562603"/>
          </a:xfrm>
          <a:prstGeom prst="rect">
            <a:avLst/>
          </a:prstGeom>
          <a:noFill/>
          <a:ln>
            <a:noFill/>
          </a:ln>
        </p:spPr>
      </p:pic>
      <p:pic>
        <p:nvPicPr>
          <p:cNvPr id="222" name="Google Shape;222;p32"/>
          <p:cNvPicPr preferRelativeResize="0"/>
          <p:nvPr/>
        </p:nvPicPr>
        <p:blipFill>
          <a:blip r:embed="rId5">
            <a:alphaModFix/>
          </a:blip>
          <a:stretch>
            <a:fillRect/>
          </a:stretch>
        </p:blipFill>
        <p:spPr>
          <a:xfrm>
            <a:off x="8191650" y="2133838"/>
            <a:ext cx="3793024" cy="2573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pt-PT" sz="3330">
                <a:latin typeface="Roboto"/>
                <a:ea typeface="Roboto"/>
                <a:cs typeface="Roboto"/>
                <a:sym typeface="Roboto"/>
              </a:rPr>
              <a:t>ESBOÇO DAS INTERFACES DO SISTEMA</a:t>
            </a:r>
            <a:endParaRPr sz="3330">
              <a:latin typeface="Roboto"/>
              <a:ea typeface="Roboto"/>
              <a:cs typeface="Roboto"/>
              <a:sym typeface="Roboto"/>
            </a:endParaRPr>
          </a:p>
        </p:txBody>
      </p:sp>
      <p:pic>
        <p:nvPicPr>
          <p:cNvPr id="228" name="Google Shape;228;p33"/>
          <p:cNvPicPr preferRelativeResize="0"/>
          <p:nvPr/>
        </p:nvPicPr>
        <p:blipFill>
          <a:blip r:embed="rId3">
            <a:alphaModFix/>
          </a:blip>
          <a:stretch>
            <a:fillRect/>
          </a:stretch>
        </p:blipFill>
        <p:spPr>
          <a:xfrm>
            <a:off x="277050" y="2156996"/>
            <a:ext cx="3760222" cy="2544025"/>
          </a:xfrm>
          <a:prstGeom prst="rect">
            <a:avLst/>
          </a:prstGeom>
          <a:noFill/>
          <a:ln>
            <a:noFill/>
          </a:ln>
        </p:spPr>
      </p:pic>
      <p:pic>
        <p:nvPicPr>
          <p:cNvPr id="229" name="Google Shape;229;p33"/>
          <p:cNvPicPr preferRelativeResize="0"/>
          <p:nvPr/>
        </p:nvPicPr>
        <p:blipFill>
          <a:blip r:embed="rId4">
            <a:alphaModFix/>
          </a:blip>
          <a:stretch>
            <a:fillRect/>
          </a:stretch>
        </p:blipFill>
        <p:spPr>
          <a:xfrm>
            <a:off x="4259162" y="2159311"/>
            <a:ext cx="3760225" cy="2539377"/>
          </a:xfrm>
          <a:prstGeom prst="rect">
            <a:avLst/>
          </a:prstGeom>
          <a:noFill/>
          <a:ln>
            <a:noFill/>
          </a:ln>
        </p:spPr>
      </p:pic>
      <p:pic>
        <p:nvPicPr>
          <p:cNvPr id="230" name="Google Shape;230;p33"/>
          <p:cNvPicPr preferRelativeResize="0"/>
          <p:nvPr/>
        </p:nvPicPr>
        <p:blipFill>
          <a:blip r:embed="rId5">
            <a:alphaModFix/>
          </a:blip>
          <a:stretch>
            <a:fillRect/>
          </a:stretch>
        </p:blipFill>
        <p:spPr>
          <a:xfrm>
            <a:off x="8241275" y="2166550"/>
            <a:ext cx="3760227" cy="25249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mt="28000"/>
          </a:blip>
          <a:stretch>
            <a:fillRect/>
          </a:stretch>
        </p:blipFill>
        <p:spPr>
          <a:xfrm>
            <a:off x="0" y="0"/>
            <a:ext cx="12192000" cy="6858000"/>
          </a:xfrm>
          <a:prstGeom prst="rect">
            <a:avLst/>
          </a:prstGeom>
          <a:noFill/>
          <a:ln>
            <a:noFill/>
          </a:ln>
        </p:spPr>
      </p:pic>
      <p:sp>
        <p:nvSpPr>
          <p:cNvPr id="81" name="Google Shape;8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pt-PT">
                <a:latin typeface="Roboto"/>
                <a:ea typeface="Roboto"/>
                <a:cs typeface="Roboto"/>
                <a:sym typeface="Roboto"/>
              </a:rPr>
              <a:t>ÍNDICE</a:t>
            </a:r>
            <a:endParaRPr>
              <a:latin typeface="Roboto"/>
              <a:ea typeface="Roboto"/>
              <a:cs typeface="Roboto"/>
              <a:sym typeface="Roboto"/>
            </a:endParaRPr>
          </a:p>
        </p:txBody>
      </p:sp>
      <p:sp>
        <p:nvSpPr>
          <p:cNvPr id="82" name="Google Shape;82;p16"/>
          <p:cNvSpPr txBox="1"/>
          <p:nvPr>
            <p:ph idx="1" type="body"/>
          </p:nvPr>
        </p:nvSpPr>
        <p:spPr>
          <a:xfrm>
            <a:off x="838200" y="1825625"/>
            <a:ext cx="10515600" cy="4351338"/>
          </a:xfrm>
          <a:prstGeom prst="rect">
            <a:avLst/>
          </a:prstGeom>
          <a:noFill/>
          <a:ln>
            <a:noFill/>
          </a:ln>
          <a:effectLst>
            <a:reflection blurRad="0" dir="5400000" dist="38100" endA="0" fadeDir="5400012" kx="0" rotWithShape="0" algn="bl" stPos="0" sy="-100000" ky="0"/>
          </a:effectLst>
        </p:spPr>
        <p:txBody>
          <a:bodyPr anchorCtr="0" anchor="t" bIns="45700" lIns="91425" spcFirstLastPara="1" rIns="91425" wrap="square" tIns="45700">
            <a:normAutofit/>
          </a:bodyPr>
          <a:lstStyle/>
          <a:p>
            <a:pPr indent="0" lvl="0" marL="177800" rtl="0" algn="l">
              <a:lnSpc>
                <a:spcPct val="90000"/>
              </a:lnSpc>
              <a:spcBef>
                <a:spcPts val="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4"/>
              </a:rPr>
              <a:t>Definição de sistema</a:t>
            </a:r>
            <a:endParaRPr>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5"/>
              </a:rPr>
              <a:t>Levantamento e análise de requisitos</a:t>
            </a:r>
            <a:endParaRPr>
              <a:solidFill>
                <a:schemeClr val="dk1"/>
              </a:solidFill>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6"/>
              </a:rPr>
              <a:t>Plano de execução</a:t>
            </a:r>
            <a:endParaRPr>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7"/>
              </a:rPr>
              <a:t>Modelo de domínio</a:t>
            </a:r>
            <a:endParaRPr>
              <a:solidFill>
                <a:schemeClr val="dk1"/>
              </a:solidFill>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8"/>
              </a:rPr>
              <a:t>Diagrama de use cases</a:t>
            </a:r>
            <a:endParaRPr>
              <a:solidFill>
                <a:schemeClr val="dk1"/>
              </a:solidFill>
              <a:latin typeface="Roboto"/>
              <a:ea typeface="Roboto"/>
              <a:cs typeface="Roboto"/>
              <a:sym typeface="Roboto"/>
            </a:endParaRPr>
          </a:p>
          <a:p>
            <a:pPr indent="0" lvl="0" marL="177800" rtl="0" algn="l">
              <a:lnSpc>
                <a:spcPct val="90000"/>
              </a:lnSpc>
              <a:spcBef>
                <a:spcPts val="1600"/>
              </a:spcBef>
              <a:spcAft>
                <a:spcPts val="0"/>
              </a:spcAft>
              <a:buClr>
                <a:schemeClr val="dk1"/>
              </a:buClr>
              <a:buSzPts val="2800"/>
              <a:buNone/>
            </a:pPr>
            <a:r>
              <a:rPr lang="pt-PT" u="sng">
                <a:solidFill>
                  <a:schemeClr val="hlink"/>
                </a:solidFill>
                <a:latin typeface="Roboto"/>
                <a:ea typeface="Roboto"/>
                <a:cs typeface="Roboto"/>
                <a:sym typeface="Roboto"/>
                <a:hlinkClick action="ppaction://hlinksldjump" r:id="rId9"/>
              </a:rPr>
              <a:t>Modelo lógico da base de dados</a:t>
            </a:r>
            <a:endParaRPr>
              <a:latin typeface="Roboto"/>
              <a:ea typeface="Roboto"/>
              <a:cs typeface="Roboto"/>
              <a:sym typeface="Roboto"/>
            </a:endParaRPr>
          </a:p>
          <a:p>
            <a:pPr indent="0" lvl="0" marL="177800" rtl="0" algn="l">
              <a:lnSpc>
                <a:spcPct val="90000"/>
              </a:lnSpc>
              <a:spcBef>
                <a:spcPts val="1600"/>
              </a:spcBef>
              <a:spcAft>
                <a:spcPts val="1600"/>
              </a:spcAft>
              <a:buClr>
                <a:schemeClr val="dk1"/>
              </a:buClr>
              <a:buSzPts val="2800"/>
              <a:buNone/>
            </a:pPr>
            <a:r>
              <a:rPr lang="pt-PT" u="sng">
                <a:solidFill>
                  <a:schemeClr val="hlink"/>
                </a:solidFill>
                <a:latin typeface="Roboto"/>
                <a:ea typeface="Roboto"/>
                <a:cs typeface="Roboto"/>
                <a:sym typeface="Roboto"/>
                <a:hlinkClick action="ppaction://hlinksldjump" r:id="rId10"/>
              </a:rPr>
              <a:t>Esboço das interfaces do sistema</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838200" y="3245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PT">
                <a:latin typeface="Roboto"/>
                <a:ea typeface="Roboto"/>
                <a:cs typeface="Roboto"/>
                <a:sym typeface="Roboto"/>
              </a:rPr>
              <a:t>DEFINIÇÃO DO SISTEMA</a:t>
            </a:r>
            <a:endParaRPr>
              <a:latin typeface="Roboto"/>
              <a:ea typeface="Roboto"/>
              <a:cs typeface="Roboto"/>
              <a:sym typeface="Roboto"/>
            </a:endParaRPr>
          </a:p>
        </p:txBody>
      </p:sp>
      <p:grpSp>
        <p:nvGrpSpPr>
          <p:cNvPr id="88" name="Google Shape;88;p17"/>
          <p:cNvGrpSpPr/>
          <p:nvPr/>
        </p:nvGrpSpPr>
        <p:grpSpPr>
          <a:xfrm>
            <a:off x="0" y="1586613"/>
            <a:ext cx="3635509" cy="4643665"/>
            <a:chOff x="0" y="1189989"/>
            <a:chExt cx="2726700" cy="3482836"/>
          </a:xfrm>
        </p:grpSpPr>
        <p:sp>
          <p:nvSpPr>
            <p:cNvPr id="89" name="Google Shape;89;p17"/>
            <p:cNvSpPr/>
            <p:nvPr/>
          </p:nvSpPr>
          <p:spPr>
            <a:xfrm>
              <a:off x="0" y="1189989"/>
              <a:ext cx="27267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Contextualização</a:t>
              </a:r>
              <a:endParaRPr sz="1900">
                <a:solidFill>
                  <a:srgbClr val="FFFFFF"/>
                </a:solidFill>
                <a:latin typeface="Roboto"/>
                <a:ea typeface="Roboto"/>
                <a:cs typeface="Roboto"/>
                <a:sym typeface="Roboto"/>
              </a:endParaRPr>
            </a:p>
          </p:txBody>
        </p:sp>
        <p:sp>
          <p:nvSpPr>
            <p:cNvPr id="90" name="Google Shape;90;p17"/>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228600" rtl="0" algn="l">
                <a:lnSpc>
                  <a:spcPct val="90000"/>
                </a:lnSpc>
                <a:spcBef>
                  <a:spcPts val="0"/>
                </a:spcBef>
                <a:spcAft>
                  <a:spcPts val="1600"/>
                </a:spcAft>
                <a:buNone/>
              </a:pPr>
              <a:r>
                <a:rPr lang="pt-PT" sz="1600">
                  <a:solidFill>
                    <a:schemeClr val="dk1"/>
                  </a:solidFill>
                  <a:latin typeface="Roboto"/>
                  <a:ea typeface="Roboto"/>
                  <a:cs typeface="Roboto"/>
                  <a:sym typeface="Roboto"/>
                </a:rPr>
                <a:t>A Leiloaria Bracarense Lda. é uma entidade gerida pelo senhor Alcino, há mais de 15 anos, situada na cidade de Braga. Esta organiza leilões semanais presenciais e possui já bastantes clientes habituais. Para além destes aparecem também clientes novos de outras partes do país.</a:t>
              </a:r>
              <a:endParaRPr sz="1600">
                <a:solidFill>
                  <a:schemeClr val="dk1"/>
                </a:solidFill>
                <a:latin typeface="Roboto"/>
                <a:ea typeface="Roboto"/>
                <a:cs typeface="Roboto"/>
                <a:sym typeface="Roboto"/>
              </a:endParaRPr>
            </a:p>
          </p:txBody>
        </p:sp>
      </p:grpSp>
      <p:grpSp>
        <p:nvGrpSpPr>
          <p:cNvPr id="91" name="Google Shape;91;p17"/>
          <p:cNvGrpSpPr/>
          <p:nvPr/>
        </p:nvGrpSpPr>
        <p:grpSpPr>
          <a:xfrm>
            <a:off x="5773154" y="1586327"/>
            <a:ext cx="3388315" cy="4643951"/>
            <a:chOff x="4329974" y="1189775"/>
            <a:chExt cx="2541300" cy="3483050"/>
          </a:xfrm>
        </p:grpSpPr>
        <p:sp>
          <p:nvSpPr>
            <p:cNvPr id="92" name="Google Shape;92;p17"/>
            <p:cNvSpPr/>
            <p:nvPr/>
          </p:nvSpPr>
          <p:spPr>
            <a:xfrm>
              <a:off x="4329974" y="1189775"/>
              <a:ext cx="25413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Motivação</a:t>
              </a:r>
              <a:endParaRPr sz="1900">
                <a:solidFill>
                  <a:srgbClr val="FFFFFF"/>
                </a:solidFill>
                <a:latin typeface="Roboto"/>
                <a:ea typeface="Roboto"/>
                <a:cs typeface="Roboto"/>
                <a:sym typeface="Roboto"/>
              </a:endParaRPr>
            </a:p>
          </p:txBody>
        </p:sp>
        <p:sp>
          <p:nvSpPr>
            <p:cNvPr id="93" name="Google Shape;93;p17"/>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Facilitar a venda e a compra de itens colecionáveis.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Aumentar o número e a variedade de itens leiloáveis.</a:t>
              </a:r>
              <a:endParaRPr sz="1600">
                <a:solidFill>
                  <a:schemeClr val="dk1"/>
                </a:solidFill>
                <a:highlight>
                  <a:srgbClr val="FFFFFF"/>
                </a:highlight>
                <a:latin typeface="Roboto"/>
                <a:ea typeface="Roboto"/>
                <a:cs typeface="Roboto"/>
                <a:sym typeface="Roboto"/>
              </a:endParaRPr>
            </a:p>
          </p:txBody>
        </p:sp>
      </p:grpSp>
      <p:grpSp>
        <p:nvGrpSpPr>
          <p:cNvPr id="94" name="Google Shape;94;p17"/>
          <p:cNvGrpSpPr/>
          <p:nvPr/>
        </p:nvGrpSpPr>
        <p:grpSpPr>
          <a:xfrm>
            <a:off x="8528772" y="1586327"/>
            <a:ext cx="3388315" cy="4643951"/>
            <a:chOff x="6396739" y="1189775"/>
            <a:chExt cx="2541300" cy="3483050"/>
          </a:xfrm>
        </p:grpSpPr>
        <p:sp>
          <p:nvSpPr>
            <p:cNvPr id="95" name="Google Shape;95;p17"/>
            <p:cNvSpPr/>
            <p:nvPr/>
          </p:nvSpPr>
          <p:spPr>
            <a:xfrm>
              <a:off x="6396739" y="1189775"/>
              <a:ext cx="2541300" cy="669000"/>
            </a:xfrm>
            <a:prstGeom prst="chevron">
              <a:avLst>
                <a:gd fmla="val 50000" name="adj"/>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Objetivos</a:t>
              </a:r>
              <a:endParaRPr sz="1900">
                <a:solidFill>
                  <a:srgbClr val="FFFFFF"/>
                </a:solidFill>
                <a:latin typeface="Roboto"/>
                <a:ea typeface="Roboto"/>
                <a:cs typeface="Roboto"/>
                <a:sym typeface="Roboto"/>
              </a:endParaRPr>
            </a:p>
          </p:txBody>
        </p:sp>
        <p:sp>
          <p:nvSpPr>
            <p:cNvPr id="96" name="Google Shape;96;p17"/>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Alargar o leque de compradores e vendedores a todo país, ou até mesmo a outros países.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Abranger várias faixas etárias (nomeadamente pessoas mais jovens).</a:t>
              </a:r>
              <a:endParaRPr sz="1600">
                <a:solidFill>
                  <a:schemeClr val="dk1"/>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highlight>
                    <a:srgbClr val="FFFFFF"/>
                  </a:highlight>
                  <a:latin typeface="Roboto"/>
                  <a:ea typeface="Roboto"/>
                  <a:cs typeface="Roboto"/>
                  <a:sym typeface="Roboto"/>
                </a:rPr>
                <a:t>Aumentar o lucro da Leiloaria Bracarense.</a:t>
              </a:r>
              <a:endParaRPr sz="1150">
                <a:solidFill>
                  <a:schemeClr val="dk1"/>
                </a:solidFill>
                <a:highlight>
                  <a:srgbClr val="FFFFFF"/>
                </a:highlight>
              </a:endParaRPr>
            </a:p>
          </p:txBody>
        </p:sp>
      </p:grpSp>
      <p:grpSp>
        <p:nvGrpSpPr>
          <p:cNvPr id="97" name="Google Shape;97;p17"/>
          <p:cNvGrpSpPr/>
          <p:nvPr/>
        </p:nvGrpSpPr>
        <p:grpSpPr>
          <a:xfrm>
            <a:off x="3017825" y="1586327"/>
            <a:ext cx="3388315" cy="4643951"/>
            <a:chOff x="2263425" y="1189775"/>
            <a:chExt cx="2541300" cy="3483050"/>
          </a:xfrm>
        </p:grpSpPr>
        <p:sp>
          <p:nvSpPr>
            <p:cNvPr id="98" name="Google Shape;98;p17"/>
            <p:cNvSpPr/>
            <p:nvPr/>
          </p:nvSpPr>
          <p:spPr>
            <a:xfrm>
              <a:off x="2263425" y="1189775"/>
              <a:ext cx="2541300" cy="669000"/>
            </a:xfrm>
            <a:prstGeom prst="chevron">
              <a:avLst>
                <a:gd fmla="val 50000" name="adj"/>
              </a:avLst>
            </a:prstGeom>
            <a:solidFill>
              <a:srgbClr val="A72A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Fundamentação</a:t>
              </a:r>
              <a:endParaRPr sz="1900">
                <a:solidFill>
                  <a:srgbClr val="FFFFFF"/>
                </a:solidFill>
                <a:latin typeface="Roboto"/>
                <a:ea typeface="Roboto"/>
                <a:cs typeface="Roboto"/>
                <a:sym typeface="Roboto"/>
              </a:endParaRPr>
            </a:p>
          </p:txBody>
        </p:sp>
        <p:sp>
          <p:nvSpPr>
            <p:cNvPr id="99" name="Google Shape;99;p17"/>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O senhor Alcino deparou-se por acaso com um site de leilões on-line e viu uma oportunidade de rentabilizar uma área inexplorada no seu negócio:</a:t>
              </a:r>
              <a:r>
                <a:rPr lang="pt-PT" sz="1600">
                  <a:solidFill>
                    <a:schemeClr val="dk1"/>
                  </a:solidFill>
                  <a:latin typeface="Roboto"/>
                  <a:ea typeface="Roboto"/>
                  <a:cs typeface="Roboto"/>
                  <a:sym typeface="Roboto"/>
                </a:rPr>
                <a:t> </a:t>
              </a:r>
              <a:r>
                <a:rPr lang="pt-PT" sz="1600">
                  <a:solidFill>
                    <a:schemeClr val="dk1"/>
                  </a:solidFill>
                  <a:highlight>
                    <a:srgbClr val="FFFFFF"/>
                  </a:highlight>
                  <a:latin typeface="Roboto"/>
                  <a:ea typeface="Roboto"/>
                  <a:cs typeface="Roboto"/>
                  <a:sym typeface="Roboto"/>
                </a:rPr>
                <a:t>o digital. O senhor Alcino </a:t>
              </a:r>
              <a:r>
                <a:rPr lang="pt-PT" sz="1600">
                  <a:solidFill>
                    <a:schemeClr val="dk1"/>
                  </a:solidFill>
                  <a:highlight>
                    <a:srgbClr val="FFFFFF"/>
                  </a:highlight>
                  <a:latin typeface="Roboto"/>
                  <a:ea typeface="Roboto"/>
                  <a:cs typeface="Roboto"/>
                  <a:sym typeface="Roboto"/>
                </a:rPr>
                <a:t>propôs</a:t>
              </a:r>
              <a:r>
                <a:rPr lang="pt-PT" sz="1600">
                  <a:solidFill>
                    <a:schemeClr val="dk1"/>
                  </a:solidFill>
                  <a:highlight>
                    <a:srgbClr val="FFFFFF"/>
                  </a:highlight>
                  <a:latin typeface="Roboto"/>
                  <a:ea typeface="Roboto"/>
                  <a:cs typeface="Roboto"/>
                  <a:sym typeface="Roboto"/>
                </a:rPr>
                <a:t> então esta tarefa à equipa de trabalho.</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838200" y="3420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Roboto"/>
                <a:ea typeface="Roboto"/>
                <a:cs typeface="Roboto"/>
                <a:sym typeface="Roboto"/>
              </a:rPr>
              <a:t>DEFINIÇÃO DO SISTEMA</a:t>
            </a:r>
            <a:endParaRPr>
              <a:latin typeface="Roboto"/>
              <a:ea typeface="Roboto"/>
              <a:cs typeface="Roboto"/>
              <a:sym typeface="Roboto"/>
            </a:endParaRPr>
          </a:p>
        </p:txBody>
      </p:sp>
      <p:grpSp>
        <p:nvGrpSpPr>
          <p:cNvPr id="105" name="Google Shape;105;p18"/>
          <p:cNvGrpSpPr/>
          <p:nvPr/>
        </p:nvGrpSpPr>
        <p:grpSpPr>
          <a:xfrm>
            <a:off x="0" y="1586613"/>
            <a:ext cx="3635509" cy="4643675"/>
            <a:chOff x="0" y="1189989"/>
            <a:chExt cx="2726700" cy="3482843"/>
          </a:xfrm>
        </p:grpSpPr>
        <p:sp>
          <p:nvSpPr>
            <p:cNvPr id="106" name="Google Shape;106;p18"/>
            <p:cNvSpPr/>
            <p:nvPr/>
          </p:nvSpPr>
          <p:spPr>
            <a:xfrm>
              <a:off x="0" y="1189989"/>
              <a:ext cx="27267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Viabilidade</a:t>
              </a:r>
              <a:endParaRPr sz="1900">
                <a:solidFill>
                  <a:srgbClr val="FFFFFF"/>
                </a:solidFill>
                <a:latin typeface="Roboto"/>
                <a:ea typeface="Roboto"/>
                <a:cs typeface="Roboto"/>
                <a:sym typeface="Roboto"/>
              </a:endParaRPr>
            </a:p>
          </p:txBody>
        </p:sp>
        <p:sp>
          <p:nvSpPr>
            <p:cNvPr id="107" name="Google Shape;107;p18"/>
            <p:cNvSpPr txBox="1"/>
            <p:nvPr/>
          </p:nvSpPr>
          <p:spPr>
            <a:xfrm>
              <a:off x="279363" y="2057133"/>
              <a:ext cx="21858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Como a oferta de sites de leilões é bastante reduzida em Portugal, prevê-se</a:t>
              </a:r>
              <a:r>
                <a:rPr lang="pt-PT" sz="1600">
                  <a:solidFill>
                    <a:schemeClr val="dk1"/>
                  </a:solidFill>
                  <a:latin typeface="Roboto"/>
                  <a:ea typeface="Roboto"/>
                  <a:cs typeface="Roboto"/>
                  <a:sym typeface="Roboto"/>
                </a:rPr>
                <a:t> </a:t>
              </a:r>
              <a:r>
                <a:rPr lang="pt-PT" sz="1600">
                  <a:solidFill>
                    <a:schemeClr val="dk1"/>
                  </a:solidFill>
                  <a:highlight>
                    <a:srgbClr val="FFFFFF"/>
                  </a:highlight>
                  <a:latin typeface="Roboto"/>
                  <a:ea typeface="Roboto"/>
                  <a:cs typeface="Roboto"/>
                  <a:sym typeface="Roboto"/>
                </a:rPr>
                <a:t>que a plataforma irá ter bastante adesão por parte dos clientes. Olhando para o modelo de negócio que o Sr Alcino pretende, cobrando 5% de comissão por cada leilão efetuado no seu site, prevê-se que após alguns meses este tenha ressarcido o seu investimento no mesmo.</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08" name="Google Shape;108;p18"/>
          <p:cNvGrpSpPr/>
          <p:nvPr/>
        </p:nvGrpSpPr>
        <p:grpSpPr>
          <a:xfrm>
            <a:off x="3017825" y="1586327"/>
            <a:ext cx="3388315" cy="4643951"/>
            <a:chOff x="2263425" y="1189775"/>
            <a:chExt cx="2541300" cy="3483050"/>
          </a:xfrm>
        </p:grpSpPr>
        <p:sp>
          <p:nvSpPr>
            <p:cNvPr id="109" name="Google Shape;109;p18"/>
            <p:cNvSpPr/>
            <p:nvPr/>
          </p:nvSpPr>
          <p:spPr>
            <a:xfrm>
              <a:off x="2263425" y="1189775"/>
              <a:ext cx="2541300" cy="669000"/>
            </a:xfrm>
            <a:prstGeom prst="chevron">
              <a:avLst>
                <a:gd fmla="val 50000" name="adj"/>
              </a:avLst>
            </a:prstGeom>
            <a:solidFill>
              <a:srgbClr val="A72A1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Identidade</a:t>
              </a:r>
              <a:endParaRPr sz="1900">
                <a:solidFill>
                  <a:srgbClr val="FFFFFF"/>
                </a:solidFill>
                <a:latin typeface="Roboto"/>
                <a:ea typeface="Roboto"/>
                <a:cs typeface="Roboto"/>
                <a:sym typeface="Roboto"/>
              </a:endParaRPr>
            </a:p>
          </p:txBody>
        </p:sp>
        <p:sp>
          <p:nvSpPr>
            <p:cNvPr id="110" name="Google Shape;110;p18"/>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pt-PT" sz="1600">
                  <a:latin typeface="Roboto"/>
                  <a:ea typeface="Roboto"/>
                  <a:cs typeface="Roboto"/>
                  <a:sym typeface="Roboto"/>
                </a:rPr>
                <a:t>O site vai permitir aos utilizadores </a:t>
              </a:r>
              <a:r>
                <a:rPr lang="pt-PT" sz="1600">
                  <a:latin typeface="Roboto"/>
                  <a:ea typeface="Roboto"/>
                  <a:cs typeface="Roboto"/>
                  <a:sym typeface="Roboto"/>
                </a:rPr>
                <a:t>leiloar</a:t>
              </a:r>
              <a:r>
                <a:rPr lang="pt-PT" sz="1600">
                  <a:latin typeface="Roboto"/>
                  <a:ea typeface="Roboto"/>
                  <a:cs typeface="Roboto"/>
                  <a:sym typeface="Roboto"/>
                </a:rPr>
                <a:t> os seus artigos e licitar sobre artigos de outros colecionadores. </a:t>
              </a:r>
              <a:endParaRPr sz="1600">
                <a:latin typeface="Roboto"/>
                <a:ea typeface="Roboto"/>
                <a:cs typeface="Roboto"/>
                <a:sym typeface="Roboto"/>
              </a:endParaRPr>
            </a:p>
            <a:p>
              <a:pPr indent="0" lvl="0" marL="0" rtl="0" algn="l">
                <a:lnSpc>
                  <a:spcPct val="115000"/>
                </a:lnSpc>
                <a:spcBef>
                  <a:spcPts val="0"/>
                </a:spcBef>
                <a:spcAft>
                  <a:spcPts val="0"/>
                </a:spcAft>
                <a:buNone/>
              </a:pPr>
              <a:r>
                <a:rPr lang="pt-PT" sz="1600">
                  <a:latin typeface="Roboto"/>
                  <a:ea typeface="Roboto"/>
                  <a:cs typeface="Roboto"/>
                  <a:sym typeface="Roboto"/>
                </a:rPr>
                <a:t>Os leilões terão um valor inicial e uma data final estipulada pelo leiloeiro.</a:t>
              </a:r>
              <a:endParaRPr sz="1600">
                <a:latin typeface="Roboto"/>
                <a:ea typeface="Roboto"/>
                <a:cs typeface="Roboto"/>
                <a:sym typeface="Roboto"/>
              </a:endParaRPr>
            </a:p>
          </p:txBody>
        </p:sp>
      </p:grpSp>
      <p:grpSp>
        <p:nvGrpSpPr>
          <p:cNvPr id="111" name="Google Shape;111;p18"/>
          <p:cNvGrpSpPr/>
          <p:nvPr/>
        </p:nvGrpSpPr>
        <p:grpSpPr>
          <a:xfrm>
            <a:off x="5773154" y="1586327"/>
            <a:ext cx="3388315" cy="4643951"/>
            <a:chOff x="4329974" y="1189775"/>
            <a:chExt cx="2541300" cy="3483050"/>
          </a:xfrm>
        </p:grpSpPr>
        <p:sp>
          <p:nvSpPr>
            <p:cNvPr id="112" name="Google Shape;112;p18"/>
            <p:cNvSpPr/>
            <p:nvPr/>
          </p:nvSpPr>
          <p:spPr>
            <a:xfrm>
              <a:off x="4329974" y="1189775"/>
              <a:ext cx="25413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Recursos</a:t>
              </a:r>
              <a:endParaRPr sz="1900">
                <a:solidFill>
                  <a:srgbClr val="FFFFFF"/>
                </a:solidFill>
                <a:latin typeface="Roboto"/>
                <a:ea typeface="Roboto"/>
                <a:cs typeface="Roboto"/>
                <a:sym typeface="Roboto"/>
              </a:endParaRPr>
            </a:p>
          </p:txBody>
        </p:sp>
        <p:sp>
          <p:nvSpPr>
            <p:cNvPr id="113" name="Google Shape;113;p18"/>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Programadores Back-End</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solidFill>
                    <a:schemeClr val="dk1"/>
                  </a:solidFill>
                  <a:latin typeface="Roboto"/>
                  <a:ea typeface="Roboto"/>
                  <a:cs typeface="Roboto"/>
                  <a:sym typeface="Roboto"/>
                </a:rPr>
                <a:t>Programadores Front-End</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Gestor do projeto</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Hardware</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Software</a:t>
              </a:r>
              <a:endParaRPr sz="1600">
                <a:solidFill>
                  <a:schemeClr val="dk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a:buChar char="●"/>
              </a:pPr>
              <a:r>
                <a:rPr lang="pt-PT" sz="1600">
                  <a:solidFill>
                    <a:schemeClr val="dk1"/>
                  </a:solidFill>
                  <a:latin typeface="Roboto"/>
                  <a:ea typeface="Roboto"/>
                  <a:cs typeface="Roboto"/>
                  <a:sym typeface="Roboto"/>
                </a:rPr>
                <a:t>Serviços de hospedagem</a:t>
              </a:r>
              <a:endParaRPr sz="1600">
                <a:solidFill>
                  <a:schemeClr val="dk1"/>
                </a:solidFill>
                <a:latin typeface="Roboto"/>
                <a:ea typeface="Roboto"/>
                <a:cs typeface="Roboto"/>
                <a:sym typeface="Roboto"/>
              </a:endParaRPr>
            </a:p>
          </p:txBody>
        </p:sp>
      </p:grpSp>
      <p:grpSp>
        <p:nvGrpSpPr>
          <p:cNvPr id="114" name="Google Shape;114;p18"/>
          <p:cNvGrpSpPr/>
          <p:nvPr/>
        </p:nvGrpSpPr>
        <p:grpSpPr>
          <a:xfrm>
            <a:off x="8528772" y="1586327"/>
            <a:ext cx="3388315" cy="4643951"/>
            <a:chOff x="6396739" y="1189775"/>
            <a:chExt cx="2541300" cy="3483050"/>
          </a:xfrm>
        </p:grpSpPr>
        <p:sp>
          <p:nvSpPr>
            <p:cNvPr id="115" name="Google Shape;115;p18"/>
            <p:cNvSpPr/>
            <p:nvPr/>
          </p:nvSpPr>
          <p:spPr>
            <a:xfrm>
              <a:off x="6396739" y="1189775"/>
              <a:ext cx="2541300" cy="669000"/>
            </a:xfrm>
            <a:prstGeom prst="chevron">
              <a:avLst>
                <a:gd fmla="val 50000" name="adj"/>
              </a:avLst>
            </a:prstGeom>
            <a:solidFill>
              <a:srgbClr val="BE2F2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Equipa de desenvolvimento</a:t>
              </a:r>
              <a:endParaRPr sz="1900">
                <a:solidFill>
                  <a:srgbClr val="FFFFFF"/>
                </a:solidFill>
                <a:latin typeface="Roboto"/>
                <a:ea typeface="Roboto"/>
                <a:cs typeface="Roboto"/>
                <a:sym typeface="Roboto"/>
              </a:endParaRPr>
            </a:p>
          </p:txBody>
        </p:sp>
        <p:sp>
          <p:nvSpPr>
            <p:cNvPr id="116" name="Google Shape;116;p18"/>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Afonso Marques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Ana Margarida Pires</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Hugo Pereira</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João Carvalho</a:t>
              </a:r>
              <a:endParaRPr sz="1600">
                <a:latin typeface="Roboto"/>
                <a:ea typeface="Roboto"/>
                <a:cs typeface="Roboto"/>
                <a:sym typeface="Roboto"/>
              </a:endParaRPr>
            </a:p>
            <a:p>
              <a:pPr indent="-330200" lvl="0" marL="457200" rtl="0" algn="l">
                <a:lnSpc>
                  <a:spcPct val="115000"/>
                </a:lnSpc>
                <a:spcBef>
                  <a:spcPts val="0"/>
                </a:spcBef>
                <a:spcAft>
                  <a:spcPts val="0"/>
                </a:spcAft>
                <a:buSzPts val="1600"/>
                <a:buFont typeface="Roboto"/>
                <a:buChar char="●"/>
              </a:pPr>
              <a:r>
                <a:rPr lang="pt-PT" sz="1600">
                  <a:latin typeface="Roboto"/>
                  <a:ea typeface="Roboto"/>
                  <a:cs typeface="Roboto"/>
                  <a:sym typeface="Roboto"/>
                </a:rPr>
                <a:t>José Faria</a:t>
              </a:r>
              <a:endParaRPr sz="1600">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Roboto"/>
                <a:ea typeface="Roboto"/>
                <a:cs typeface="Roboto"/>
                <a:sym typeface="Roboto"/>
              </a:rPr>
              <a:t>PLANO DE EXECUÇÃO</a:t>
            </a:r>
            <a:endParaRPr>
              <a:latin typeface="Roboto"/>
              <a:ea typeface="Roboto"/>
              <a:cs typeface="Roboto"/>
              <a:sym typeface="Roboto"/>
            </a:endParaRPr>
          </a:p>
        </p:txBody>
      </p:sp>
      <p:pic>
        <p:nvPicPr>
          <p:cNvPr id="122" name="Google Shape;122;p19"/>
          <p:cNvPicPr preferRelativeResize="0"/>
          <p:nvPr/>
        </p:nvPicPr>
        <p:blipFill>
          <a:blip r:embed="rId3">
            <a:alphaModFix/>
          </a:blip>
          <a:stretch>
            <a:fillRect/>
          </a:stretch>
        </p:blipFill>
        <p:spPr>
          <a:xfrm>
            <a:off x="2103925" y="1330025"/>
            <a:ext cx="7984149" cy="535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t-PT">
                <a:latin typeface="Roboto"/>
                <a:ea typeface="Roboto"/>
                <a:cs typeface="Roboto"/>
                <a:sym typeface="Roboto"/>
              </a:rPr>
              <a:t>LEVANTAMENTO E ANÁLISE DE REQUISITOS</a:t>
            </a:r>
            <a:endParaRPr>
              <a:latin typeface="Roboto"/>
              <a:ea typeface="Roboto"/>
              <a:cs typeface="Roboto"/>
              <a:sym typeface="Roboto"/>
            </a:endParaRPr>
          </a:p>
        </p:txBody>
      </p:sp>
      <p:grpSp>
        <p:nvGrpSpPr>
          <p:cNvPr id="128" name="Google Shape;128;p20"/>
          <p:cNvGrpSpPr/>
          <p:nvPr/>
        </p:nvGrpSpPr>
        <p:grpSpPr>
          <a:xfrm>
            <a:off x="0" y="1586613"/>
            <a:ext cx="3635509" cy="4643665"/>
            <a:chOff x="0" y="1189989"/>
            <a:chExt cx="2726700" cy="3482836"/>
          </a:xfrm>
        </p:grpSpPr>
        <p:sp>
          <p:nvSpPr>
            <p:cNvPr id="129" name="Google Shape;129;p20"/>
            <p:cNvSpPr/>
            <p:nvPr/>
          </p:nvSpPr>
          <p:spPr>
            <a:xfrm>
              <a:off x="0" y="1189989"/>
              <a:ext cx="2726700" cy="669000"/>
            </a:xfrm>
            <a:prstGeom prst="homePlate">
              <a:avLst>
                <a:gd fmla="val 50000" name="adj"/>
              </a:avLst>
            </a:prstGeom>
            <a:solidFill>
              <a:srgbClr val="08563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Levantamento de Requisitos</a:t>
              </a:r>
              <a:endParaRPr sz="1900">
                <a:solidFill>
                  <a:srgbClr val="FFFFFF"/>
                </a:solidFill>
                <a:latin typeface="Roboto"/>
                <a:ea typeface="Roboto"/>
                <a:cs typeface="Roboto"/>
                <a:sym typeface="Roboto"/>
              </a:endParaRPr>
            </a:p>
          </p:txBody>
        </p:sp>
        <p:sp>
          <p:nvSpPr>
            <p:cNvPr id="130" name="Google Shape;130;p20"/>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A fase de levantamento de requisitos desempenha um papel crucial no processo de desenvolvimento de software, pois é nela que se estabelece os objetivos essenciais para o sucesso da aplicação.</a:t>
              </a:r>
              <a:endParaRPr sz="16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pt-PT" sz="1600">
                  <a:solidFill>
                    <a:schemeClr val="dk1"/>
                  </a:solidFill>
                  <a:highlight>
                    <a:srgbClr val="FFFFFF"/>
                  </a:highlight>
                  <a:latin typeface="Roboto"/>
                  <a:ea typeface="Roboto"/>
                  <a:cs typeface="Roboto"/>
                  <a:sym typeface="Roboto"/>
                </a:rPr>
                <a:t>Em reuniões com o Sr. Alcino, conseguiu-se identificar uma diversa gama de requisitos.</a:t>
              </a:r>
              <a:endParaRPr sz="16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131" name="Google Shape;131;p20"/>
          <p:cNvGrpSpPr/>
          <p:nvPr/>
        </p:nvGrpSpPr>
        <p:grpSpPr>
          <a:xfrm>
            <a:off x="3017825" y="1586327"/>
            <a:ext cx="3388315" cy="4643951"/>
            <a:chOff x="2263425" y="1189775"/>
            <a:chExt cx="2541300" cy="3483050"/>
          </a:xfrm>
        </p:grpSpPr>
        <p:sp>
          <p:nvSpPr>
            <p:cNvPr id="132" name="Google Shape;132;p20"/>
            <p:cNvSpPr/>
            <p:nvPr/>
          </p:nvSpPr>
          <p:spPr>
            <a:xfrm>
              <a:off x="2263425" y="1189775"/>
              <a:ext cx="2541300" cy="669000"/>
            </a:xfrm>
            <a:prstGeom prst="chevron">
              <a:avLst>
                <a:gd fmla="val 50000" name="adj"/>
              </a:avLst>
            </a:prstGeom>
            <a:solidFill>
              <a:srgbClr val="0B714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Requisitos Funcionais</a:t>
              </a:r>
              <a:endParaRPr sz="1900">
                <a:solidFill>
                  <a:srgbClr val="FFFFFF"/>
                </a:solidFill>
                <a:latin typeface="Roboto"/>
                <a:ea typeface="Roboto"/>
                <a:cs typeface="Roboto"/>
                <a:sym typeface="Roboto"/>
              </a:endParaRPr>
            </a:p>
          </p:txBody>
        </p:sp>
        <p:sp>
          <p:nvSpPr>
            <p:cNvPr id="133" name="Google Shape;133;p20"/>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pt-PT" sz="1600">
                  <a:solidFill>
                    <a:schemeClr val="dk1"/>
                  </a:solidFill>
                  <a:latin typeface="Roboto"/>
                  <a:ea typeface="Roboto"/>
                  <a:cs typeface="Roboto"/>
                  <a:sym typeface="Roboto"/>
                </a:rPr>
                <a:t>Um requisito funcional é uma declaração detalhada que descreve as funções e características específicas que um sistema deve cumprir.</a:t>
              </a:r>
              <a:endParaRPr sz="2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pt-PT" sz="1600">
                  <a:solidFill>
                    <a:schemeClr val="dk1"/>
                  </a:solidFill>
                  <a:highlight>
                    <a:srgbClr val="FFFFFF"/>
                  </a:highlight>
                  <a:latin typeface="Roboto"/>
                  <a:ea typeface="Roboto"/>
                  <a:cs typeface="Roboto"/>
                  <a:sym typeface="Roboto"/>
                </a:rPr>
                <a:t>Dentro dos requisitos funcionais, houve a necessidade de fazer uma subdivisão em tópicos. </a:t>
              </a:r>
              <a:endParaRPr sz="1600">
                <a:solidFill>
                  <a:schemeClr val="dk1"/>
                </a:solidFill>
                <a:highlight>
                  <a:srgbClr val="FFFFFF"/>
                </a:highlight>
                <a:latin typeface="Roboto"/>
                <a:ea typeface="Roboto"/>
                <a:cs typeface="Roboto"/>
                <a:sym typeface="Roboto"/>
              </a:endParaRPr>
            </a:p>
          </p:txBody>
        </p:sp>
      </p:grpSp>
      <p:grpSp>
        <p:nvGrpSpPr>
          <p:cNvPr id="134" name="Google Shape;134;p20"/>
          <p:cNvGrpSpPr/>
          <p:nvPr/>
        </p:nvGrpSpPr>
        <p:grpSpPr>
          <a:xfrm>
            <a:off x="5773154" y="1586327"/>
            <a:ext cx="3388315" cy="4643951"/>
            <a:chOff x="4329974" y="1189775"/>
            <a:chExt cx="2541300" cy="3483050"/>
          </a:xfrm>
        </p:grpSpPr>
        <p:sp>
          <p:nvSpPr>
            <p:cNvPr id="135" name="Google Shape;135;p20"/>
            <p:cNvSpPr/>
            <p:nvPr/>
          </p:nvSpPr>
          <p:spPr>
            <a:xfrm>
              <a:off x="4329974" y="1189775"/>
              <a:ext cx="2541300" cy="669000"/>
            </a:xfrm>
            <a:prstGeom prst="chevron">
              <a:avLst>
                <a:gd fmla="val 50000" name="adj"/>
              </a:avLst>
            </a:prstGeom>
            <a:solidFill>
              <a:srgbClr val="0B774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Requisitos Não Funcionais</a:t>
              </a:r>
              <a:endParaRPr sz="1900">
                <a:solidFill>
                  <a:srgbClr val="FFFFFF"/>
                </a:solidFill>
                <a:latin typeface="Roboto"/>
                <a:ea typeface="Roboto"/>
                <a:cs typeface="Roboto"/>
                <a:sym typeface="Roboto"/>
              </a:endParaRPr>
            </a:p>
          </p:txBody>
        </p:sp>
        <p:sp>
          <p:nvSpPr>
            <p:cNvPr id="136" name="Google Shape;136;p20"/>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pt-PT" sz="1600">
                  <a:latin typeface="Roboto"/>
                  <a:ea typeface="Roboto"/>
                  <a:cs typeface="Roboto"/>
                  <a:sym typeface="Roboto"/>
                </a:rPr>
                <a:t>Requisitos que não </a:t>
              </a:r>
              <a:r>
                <a:rPr lang="pt-PT" sz="1600">
                  <a:latin typeface="Roboto"/>
                  <a:ea typeface="Roboto"/>
                  <a:cs typeface="Roboto"/>
                  <a:sym typeface="Roboto"/>
                </a:rPr>
                <a:t>impossibilitam</a:t>
              </a:r>
              <a:r>
                <a:rPr lang="pt-PT" sz="1600">
                  <a:latin typeface="Roboto"/>
                  <a:ea typeface="Roboto"/>
                  <a:cs typeface="Roboto"/>
                  <a:sym typeface="Roboto"/>
                </a:rPr>
                <a:t> o funcionamento do site mas contribuem para o bom funcionamento do mesmo.</a:t>
              </a:r>
              <a:endParaRPr sz="1600">
                <a:latin typeface="Roboto"/>
                <a:ea typeface="Roboto"/>
                <a:cs typeface="Roboto"/>
                <a:sym typeface="Roboto"/>
              </a:endParaRPr>
            </a:p>
          </p:txBody>
        </p:sp>
      </p:grpSp>
      <p:grpSp>
        <p:nvGrpSpPr>
          <p:cNvPr id="137" name="Google Shape;137;p20"/>
          <p:cNvGrpSpPr/>
          <p:nvPr/>
        </p:nvGrpSpPr>
        <p:grpSpPr>
          <a:xfrm>
            <a:off x="8528772" y="1586327"/>
            <a:ext cx="3388315" cy="4643951"/>
            <a:chOff x="6396739" y="1189775"/>
            <a:chExt cx="2541300" cy="3483050"/>
          </a:xfrm>
        </p:grpSpPr>
        <p:sp>
          <p:nvSpPr>
            <p:cNvPr id="138" name="Google Shape;138;p20"/>
            <p:cNvSpPr/>
            <p:nvPr/>
          </p:nvSpPr>
          <p:spPr>
            <a:xfrm>
              <a:off x="6396739" y="1189775"/>
              <a:ext cx="2541300" cy="669000"/>
            </a:xfrm>
            <a:prstGeom prst="chevron">
              <a:avLst>
                <a:gd fmla="val 50000" name="adj"/>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pt-PT" sz="1900">
                  <a:solidFill>
                    <a:srgbClr val="FFFFFF"/>
                  </a:solidFill>
                  <a:latin typeface="Roboto"/>
                  <a:ea typeface="Roboto"/>
                  <a:cs typeface="Roboto"/>
                  <a:sym typeface="Roboto"/>
                </a:rPr>
                <a:t>Validação</a:t>
              </a:r>
              <a:endParaRPr sz="1900">
                <a:solidFill>
                  <a:srgbClr val="FFFFFF"/>
                </a:solidFill>
                <a:latin typeface="Roboto"/>
                <a:ea typeface="Roboto"/>
                <a:cs typeface="Roboto"/>
                <a:sym typeface="Roboto"/>
              </a:endParaRPr>
            </a:p>
          </p:txBody>
        </p:sp>
        <p:sp>
          <p:nvSpPr>
            <p:cNvPr id="139" name="Google Shape;139;p20"/>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pt-PT" sz="1600">
                  <a:latin typeface="Roboto"/>
                  <a:ea typeface="Roboto"/>
                  <a:cs typeface="Roboto"/>
                  <a:sym typeface="Roboto"/>
                </a:rPr>
                <a:t>Por forma a validar os requisitos, foram organizadas diversas reuniões com o Sr. Alcino, para se conseguir entender a ideia que este tinha para a aplicação. No final, todos os requisitos foram então aprovados.</a:t>
              </a:r>
              <a:endParaRPr sz="16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1"/>
          <p:cNvPicPr preferRelativeResize="0"/>
          <p:nvPr/>
        </p:nvPicPr>
        <p:blipFill>
          <a:blip r:embed="rId3">
            <a:alphaModFix amt="28000"/>
          </a:blip>
          <a:stretch>
            <a:fillRect/>
          </a:stretch>
        </p:blipFill>
        <p:spPr>
          <a:xfrm>
            <a:off x="0" y="0"/>
            <a:ext cx="12191998" cy="6858000"/>
          </a:xfrm>
          <a:prstGeom prst="rect">
            <a:avLst/>
          </a:prstGeom>
          <a:noFill/>
          <a:ln>
            <a:noFill/>
          </a:ln>
        </p:spPr>
      </p:pic>
      <p:sp>
        <p:nvSpPr>
          <p:cNvPr id="145" name="Google Shape;145;p21"/>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latin typeface="Roboto"/>
                <a:ea typeface="Roboto"/>
                <a:cs typeface="Roboto"/>
                <a:sym typeface="Roboto"/>
              </a:rPr>
              <a:t>R</a:t>
            </a:r>
            <a:r>
              <a:rPr lang="pt-PT">
                <a:latin typeface="Roboto"/>
                <a:ea typeface="Roboto"/>
                <a:cs typeface="Roboto"/>
                <a:sym typeface="Roboto"/>
              </a:rPr>
              <a:t>equisitos</a:t>
            </a:r>
            <a:endParaRPr>
              <a:latin typeface="Roboto"/>
              <a:ea typeface="Roboto"/>
              <a:cs typeface="Roboto"/>
              <a:sym typeface="Roboto"/>
            </a:endParaRPr>
          </a:p>
        </p:txBody>
      </p:sp>
      <p:sp>
        <p:nvSpPr>
          <p:cNvPr id="146" name="Google Shape;146;p21"/>
          <p:cNvSpPr txBox="1"/>
          <p:nvPr>
            <p:ph idx="1" type="body"/>
          </p:nvPr>
        </p:nvSpPr>
        <p:spPr>
          <a:xfrm>
            <a:off x="415600" y="1536633"/>
            <a:ext cx="11360700" cy="2601300"/>
          </a:xfrm>
          <a:prstGeom prst="rect">
            <a:avLst/>
          </a:prstGeom>
        </p:spPr>
        <p:txBody>
          <a:bodyPr anchorCtr="0" anchor="t" bIns="121900" lIns="121900" spcFirstLastPara="1" rIns="121900" wrap="square" tIns="121900">
            <a:normAutofit/>
          </a:bodyPr>
          <a:lstStyle/>
          <a:p>
            <a:pPr indent="0" lvl="0" marL="0" rtl="0" algn="just">
              <a:spcBef>
                <a:spcPts val="0"/>
              </a:spcBef>
              <a:spcAft>
                <a:spcPts val="0"/>
              </a:spcAft>
              <a:buNone/>
            </a:pPr>
            <a:r>
              <a:rPr lang="pt-PT" sz="1500">
                <a:solidFill>
                  <a:schemeClr val="dk1"/>
                </a:solidFill>
                <a:latin typeface="Roboto"/>
                <a:ea typeface="Roboto"/>
                <a:cs typeface="Roboto"/>
                <a:sym typeface="Roboto"/>
              </a:rPr>
              <a:t>Foquemos-nos agora no levantamento de requisitos.</a:t>
            </a:r>
            <a:endParaRPr sz="1500">
              <a:solidFill>
                <a:schemeClr val="dk1"/>
              </a:solidFill>
              <a:latin typeface="Roboto"/>
              <a:ea typeface="Roboto"/>
              <a:cs typeface="Roboto"/>
              <a:sym typeface="Roboto"/>
            </a:endParaRPr>
          </a:p>
          <a:p>
            <a:pPr indent="0" lvl="0" marL="0" rtl="0" algn="just">
              <a:spcBef>
                <a:spcPts val="0"/>
              </a:spcBef>
              <a:spcAft>
                <a:spcPts val="0"/>
              </a:spcAft>
              <a:buNone/>
            </a:pPr>
            <a:r>
              <a:t/>
            </a:r>
            <a:endParaRPr sz="1500">
              <a:solidFill>
                <a:schemeClr val="dk1"/>
              </a:solidFill>
              <a:latin typeface="Roboto"/>
              <a:ea typeface="Roboto"/>
              <a:cs typeface="Roboto"/>
              <a:sym typeface="Roboto"/>
            </a:endParaRPr>
          </a:p>
          <a:p>
            <a:pPr indent="0" lvl="0" marL="0" rtl="0" algn="just">
              <a:spcBef>
                <a:spcPts val="0"/>
              </a:spcBef>
              <a:spcAft>
                <a:spcPts val="0"/>
              </a:spcAft>
              <a:buNone/>
            </a:pPr>
            <a:r>
              <a:rPr lang="pt-PT" sz="1500">
                <a:solidFill>
                  <a:schemeClr val="dk1"/>
                </a:solidFill>
                <a:latin typeface="Roboto"/>
                <a:ea typeface="Roboto"/>
                <a:cs typeface="Roboto"/>
                <a:sym typeface="Roboto"/>
              </a:rPr>
              <a:t>As várias discussões entre os elementos da equipa de desenvolvimento, bem como reuniões com o cliente e a análise de outros sites dedicados a leilões, resultaram numa diversa gama de requisitos, sendo estes categorizados em requisitos não funcionais e funcionais. </a:t>
            </a:r>
            <a:endParaRPr sz="1500">
              <a:solidFill>
                <a:schemeClr val="dk1"/>
              </a:solidFill>
              <a:latin typeface="Roboto"/>
              <a:ea typeface="Roboto"/>
              <a:cs typeface="Roboto"/>
              <a:sym typeface="Roboto"/>
            </a:endParaRPr>
          </a:p>
          <a:p>
            <a:pPr indent="0" lvl="0" marL="0" rtl="0" algn="just">
              <a:spcBef>
                <a:spcPts val="0"/>
              </a:spcBef>
              <a:spcAft>
                <a:spcPts val="0"/>
              </a:spcAft>
              <a:buNone/>
            </a:pPr>
            <a:r>
              <a:t/>
            </a:r>
            <a:endParaRPr sz="1500">
              <a:solidFill>
                <a:schemeClr val="dk1"/>
              </a:solidFill>
              <a:latin typeface="Roboto"/>
              <a:ea typeface="Roboto"/>
              <a:cs typeface="Roboto"/>
              <a:sym typeface="Roboto"/>
            </a:endParaRPr>
          </a:p>
          <a:p>
            <a:pPr indent="0" lvl="0" marL="0" rtl="0" algn="just">
              <a:spcBef>
                <a:spcPts val="0"/>
              </a:spcBef>
              <a:spcAft>
                <a:spcPts val="0"/>
              </a:spcAft>
              <a:buClr>
                <a:schemeClr val="dk1"/>
              </a:buClr>
              <a:buSzPts val="1100"/>
              <a:buFont typeface="Arial"/>
              <a:buNone/>
            </a:pPr>
            <a:r>
              <a:rPr lang="pt-PT" sz="1500">
                <a:solidFill>
                  <a:schemeClr val="dk1"/>
                </a:solidFill>
                <a:latin typeface="Roboto"/>
                <a:ea typeface="Roboto"/>
                <a:cs typeface="Roboto"/>
                <a:sym typeface="Roboto"/>
              </a:rPr>
              <a:t>Seguem-se alguns requisitos funcionais que foram levantados e que consideramos ser os mais distintos do sistema a desenvolver.</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pt-PT">
                <a:highlight>
                  <a:srgbClr val="FFFFFF"/>
                </a:highlight>
                <a:latin typeface="Calibri"/>
                <a:ea typeface="Calibri"/>
                <a:cs typeface="Calibri"/>
                <a:sym typeface="Calibri"/>
              </a:rPr>
              <a:t>REQ 3- Criar Artigo</a:t>
            </a:r>
            <a:endParaRPr>
              <a:latin typeface="Calibri"/>
              <a:ea typeface="Calibri"/>
              <a:cs typeface="Calibri"/>
              <a:sym typeface="Calibri"/>
            </a:endParaRPr>
          </a:p>
        </p:txBody>
      </p:sp>
      <p:sp>
        <p:nvSpPr>
          <p:cNvPr id="152" name="Google Shape;152;p22"/>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pt-PT" sz="1500" u="sng">
                <a:highlight>
                  <a:srgbClr val="FFFFFF"/>
                </a:highlight>
                <a:latin typeface="Calibri"/>
                <a:ea typeface="Calibri"/>
                <a:cs typeface="Calibri"/>
                <a:sym typeface="Calibri"/>
              </a:rPr>
              <a:t>Definição de requisitos de utilizador</a:t>
            </a:r>
            <a:endParaRPr sz="1500" u="sng">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1. O sistema deverá permitir ao utilizador adicionar um artigo ao seu inventário.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u="sng">
                <a:highlight>
                  <a:srgbClr val="FFFFFF"/>
                </a:highlight>
                <a:latin typeface="Calibri"/>
                <a:ea typeface="Calibri"/>
                <a:cs typeface="Calibri"/>
                <a:sym typeface="Calibri"/>
              </a:rPr>
              <a:t>Definição de requisitos de sistema</a:t>
            </a:r>
            <a:endParaRPr sz="1500" u="sng">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1. O sistema deve solicitar o tipo de artigo que vai ser criado.</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2. No sistema existem três tipos de artigos válidos: livro, quadro e joia.</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3. No sistema, um artigo do tipo livro é </a:t>
            </a:r>
            <a:r>
              <a:rPr lang="pt-PT" sz="1500">
                <a:highlight>
                  <a:srgbClr val="FFFFFF"/>
                </a:highlight>
                <a:latin typeface="Calibri"/>
                <a:ea typeface="Calibri"/>
                <a:cs typeface="Calibri"/>
                <a:sym typeface="Calibri"/>
              </a:rPr>
              <a:t>caracterizado</a:t>
            </a:r>
            <a:r>
              <a:rPr lang="pt-PT" sz="1500">
                <a:highlight>
                  <a:srgbClr val="FFFFFF"/>
                </a:highlight>
                <a:latin typeface="Calibri"/>
                <a:ea typeface="Calibri"/>
                <a:cs typeface="Calibri"/>
                <a:sym typeface="Calibri"/>
              </a:rPr>
              <a:t> por: título, nome de autor, ano de</a:t>
            </a:r>
            <a:r>
              <a:rPr lang="pt-PT" sz="1500">
                <a:latin typeface="Calibri"/>
                <a:ea typeface="Calibri"/>
                <a:cs typeface="Calibri"/>
                <a:sym typeface="Calibri"/>
              </a:rPr>
              <a:t> </a:t>
            </a:r>
            <a:r>
              <a:rPr lang="pt-PT" sz="1500">
                <a:highlight>
                  <a:srgbClr val="FFFFFF"/>
                </a:highlight>
                <a:latin typeface="Calibri"/>
                <a:ea typeface="Calibri"/>
                <a:cs typeface="Calibri"/>
                <a:sym typeface="Calibri"/>
              </a:rPr>
              <a:t>edição, editora, número de páginas e descrição.</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4. No sistema, um artigo do tipo quadro é </a:t>
            </a:r>
            <a:r>
              <a:rPr lang="pt-PT" sz="1500">
                <a:highlight>
                  <a:srgbClr val="FFFFFF"/>
                </a:highlight>
                <a:latin typeface="Calibri"/>
                <a:ea typeface="Calibri"/>
                <a:cs typeface="Calibri"/>
                <a:sym typeface="Calibri"/>
              </a:rPr>
              <a:t>caracterizado</a:t>
            </a:r>
            <a:r>
              <a:rPr lang="pt-PT" sz="1500">
                <a:highlight>
                  <a:srgbClr val="FFFFFF"/>
                </a:highlight>
                <a:latin typeface="Calibri"/>
                <a:ea typeface="Calibri"/>
                <a:cs typeface="Calibri"/>
                <a:sym typeface="Calibri"/>
              </a:rPr>
              <a:t> por: dimensões, autor, título, ano e descrição.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5. No sistema, um artigo do tipo joia é </a:t>
            </a:r>
            <a:r>
              <a:rPr lang="pt-PT" sz="1500">
                <a:highlight>
                  <a:srgbClr val="FFFFFF"/>
                </a:highlight>
                <a:latin typeface="Calibri"/>
                <a:ea typeface="Calibri"/>
                <a:cs typeface="Calibri"/>
                <a:sym typeface="Calibri"/>
              </a:rPr>
              <a:t>caracterizado</a:t>
            </a:r>
            <a:r>
              <a:rPr lang="pt-PT" sz="1500">
                <a:highlight>
                  <a:srgbClr val="FFFFFF"/>
                </a:highlight>
                <a:latin typeface="Calibri"/>
                <a:ea typeface="Calibri"/>
                <a:cs typeface="Calibri"/>
                <a:sym typeface="Calibri"/>
              </a:rPr>
              <a:t> por: material, tipo (anel, brinco, colar, etc), pureza do material (quilates) e descrição.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6. O sistema deve solicitar um comprovativo.</a:t>
            </a:r>
            <a:endParaRPr sz="1500">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PT" sz="1500">
                <a:highlight>
                  <a:srgbClr val="FFFFFF"/>
                </a:highlight>
                <a:latin typeface="Calibri"/>
                <a:ea typeface="Calibri"/>
                <a:cs typeface="Calibri"/>
                <a:sym typeface="Calibri"/>
              </a:rPr>
              <a:t>7. O sistema deve solicitar um nome para o artigo criado.</a:t>
            </a:r>
            <a:endParaRPr sz="1500">
              <a:highlight>
                <a:srgbClr val="FFFFFF"/>
              </a:highlight>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415650" y="410267"/>
            <a:ext cx="11360700" cy="763500"/>
          </a:xfrm>
          <a:prstGeom prst="rect">
            <a:avLst/>
          </a:prstGeom>
        </p:spPr>
        <p:txBody>
          <a:bodyPr anchorCtr="0" anchor="t" bIns="121900" lIns="121900" spcFirstLastPara="1" rIns="121900" wrap="square" tIns="121900">
            <a:noAutofit/>
          </a:bodyPr>
          <a:lstStyle/>
          <a:p>
            <a:pPr indent="0" lvl="0" marL="0" rtl="0" algn="l">
              <a:lnSpc>
                <a:spcPct val="80000"/>
              </a:lnSpc>
              <a:spcBef>
                <a:spcPts val="800"/>
              </a:spcBef>
              <a:spcAft>
                <a:spcPts val="800"/>
              </a:spcAft>
              <a:buClr>
                <a:schemeClr val="dk1"/>
              </a:buClr>
              <a:buSzPts val="275"/>
              <a:buFont typeface="Arial"/>
              <a:buNone/>
            </a:pPr>
            <a:r>
              <a:rPr lang="pt-PT">
                <a:highlight>
                  <a:srgbClr val="FFFFFF"/>
                </a:highlight>
                <a:latin typeface="Calibri"/>
                <a:ea typeface="Calibri"/>
                <a:cs typeface="Calibri"/>
                <a:sym typeface="Calibri"/>
              </a:rPr>
              <a:t>REQ 4- Fazer proposta de leilão</a:t>
            </a:r>
            <a:endParaRPr>
              <a:latin typeface="Calibri"/>
              <a:ea typeface="Calibri"/>
              <a:cs typeface="Calibri"/>
              <a:sym typeface="Calibri"/>
            </a:endParaRPr>
          </a:p>
        </p:txBody>
      </p:sp>
      <p:sp>
        <p:nvSpPr>
          <p:cNvPr id="158" name="Google Shape;158;p23"/>
          <p:cNvSpPr txBox="1"/>
          <p:nvPr>
            <p:ph idx="1" type="body"/>
          </p:nvPr>
        </p:nvSpPr>
        <p:spPr>
          <a:xfrm>
            <a:off x="415650" y="1173775"/>
            <a:ext cx="11360700" cy="4734900"/>
          </a:xfrm>
          <a:prstGeom prst="rect">
            <a:avLst/>
          </a:prstGeom>
        </p:spPr>
        <p:txBody>
          <a:bodyPr anchorCtr="0" anchor="t" bIns="121900" lIns="121900" spcFirstLastPara="1" rIns="121900" wrap="square" tIns="121900">
            <a:noAutofit/>
          </a:bodyPr>
          <a:lstStyle/>
          <a:p>
            <a:pPr indent="0" lvl="0" marL="0" rtl="0" algn="just">
              <a:lnSpc>
                <a:spcPct val="80000"/>
              </a:lnSpc>
              <a:spcBef>
                <a:spcPts val="800"/>
              </a:spcBef>
              <a:spcAft>
                <a:spcPts val="0"/>
              </a:spcAft>
              <a:buClr>
                <a:schemeClr val="dk1"/>
              </a:buClr>
              <a:buSzPts val="275"/>
              <a:buFont typeface="Arial"/>
              <a:buNone/>
            </a:pPr>
            <a:r>
              <a:rPr lang="pt-PT" sz="1500" u="sng">
                <a:highlight>
                  <a:srgbClr val="FFFFFF"/>
                </a:highlight>
                <a:latin typeface="Calibri"/>
                <a:ea typeface="Calibri"/>
                <a:cs typeface="Calibri"/>
                <a:sym typeface="Calibri"/>
              </a:rPr>
              <a:t>Definição de requisitos de utilizador</a:t>
            </a:r>
            <a:endParaRPr sz="1500" u="sng">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 O sistema deverá permitir ao utilizador criar uma proposta de um leilão.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u="sng">
                <a:highlight>
                  <a:srgbClr val="FFFFFF"/>
                </a:highlight>
                <a:latin typeface="Calibri"/>
                <a:ea typeface="Calibri"/>
                <a:cs typeface="Calibri"/>
                <a:sym typeface="Calibri"/>
              </a:rPr>
              <a:t>Definição de requisitos de sistema</a:t>
            </a:r>
            <a:endParaRPr sz="1500" u="sng">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 O sistema deve pedir a categoria de leilão que vai ser solicitado.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2. O sistema solicita um nome para o leilão.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3. O sistema solicita a data de </a:t>
            </a:r>
            <a:r>
              <a:rPr lang="pt-PT" sz="1500">
                <a:highlight>
                  <a:srgbClr val="FFFFFF"/>
                </a:highlight>
                <a:latin typeface="Calibri"/>
                <a:ea typeface="Calibri"/>
                <a:cs typeface="Calibri"/>
                <a:sym typeface="Calibri"/>
              </a:rPr>
              <a:t>início</a:t>
            </a:r>
            <a:r>
              <a:rPr lang="pt-PT" sz="1500">
                <a:highlight>
                  <a:srgbClr val="FFFFFF"/>
                </a:highlight>
                <a:latin typeface="Calibri"/>
                <a:ea typeface="Calibri"/>
                <a:cs typeface="Calibri"/>
                <a:sym typeface="Calibri"/>
              </a:rPr>
              <a:t> e de fim do leilão.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4. O sistema solicita o preço base do leilão.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5. O sistema solicita o valor mínimo de diferença entre licitações.</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6. No sistema existem quatro categorias de leilão válidos: leilão de livros, leilão de quadros,leilão de joias e leilão misto.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7. No sistema, um leilão de livros só são permitidos lotes de artigos com livros.</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8. No sistema, um leilão de joias só são permitidos lotes de artigos com joias.</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9. No sistema, um leilão de quadros só são permitidos lotes de artigos com quadros.</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10. No sistema, um leilão misto permite lotes de artigos com livros, joias e quadros em simultâneo.</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11. O sistema cria uma instância de leilão com a informação obtida e com atributo Aprovado com valor False.</a:t>
            </a:r>
            <a:endParaRPr sz="1500">
              <a:highlight>
                <a:srgbClr val="FFFFFF"/>
              </a:highlight>
              <a:latin typeface="Calibri"/>
              <a:ea typeface="Calibri"/>
              <a:cs typeface="Calibri"/>
              <a:sym typeface="Calibri"/>
            </a:endParaRPr>
          </a:p>
          <a:p>
            <a:pPr indent="0" lvl="0" marL="0" rtl="0" algn="just">
              <a:lnSpc>
                <a:spcPct val="80000"/>
              </a:lnSpc>
              <a:spcBef>
                <a:spcPts val="800"/>
              </a:spcBef>
              <a:spcAft>
                <a:spcPts val="0"/>
              </a:spcAft>
              <a:buClr>
                <a:schemeClr val="dk1"/>
              </a:buClr>
              <a:buSzPts val="275"/>
              <a:buFont typeface="Arial"/>
              <a:buNone/>
            </a:pPr>
            <a:r>
              <a:rPr lang="pt-PT" sz="1500">
                <a:highlight>
                  <a:srgbClr val="FFFFFF"/>
                </a:highlight>
                <a:latin typeface="Calibri"/>
                <a:ea typeface="Calibri"/>
                <a:cs typeface="Calibri"/>
                <a:sym typeface="Calibri"/>
              </a:rPr>
              <a:t>12. O sistema guarda a instância de leilão criada na tabela </a:t>
            </a:r>
            <a:r>
              <a:rPr lang="pt-PT" sz="1500">
                <a:highlight>
                  <a:srgbClr val="FFFFFF"/>
                </a:highlight>
                <a:latin typeface="Calibri"/>
                <a:ea typeface="Calibri"/>
                <a:cs typeface="Calibri"/>
                <a:sym typeface="Calibri"/>
              </a:rPr>
              <a:t>específica</a:t>
            </a:r>
            <a:r>
              <a:rPr lang="pt-PT" sz="1500">
                <a:highlight>
                  <a:srgbClr val="FFFFFF"/>
                </a:highlight>
                <a:latin typeface="Calibri"/>
                <a:ea typeface="Calibri"/>
                <a:cs typeface="Calibri"/>
                <a:sym typeface="Calibri"/>
              </a:rPr>
              <a:t> da base de dados.</a:t>
            </a:r>
            <a:endParaRPr sz="1500">
              <a:highlight>
                <a:srgbClr val="FFFFFF"/>
              </a:highlight>
              <a:latin typeface="Calibri"/>
              <a:ea typeface="Calibri"/>
              <a:cs typeface="Calibri"/>
              <a:sym typeface="Calibri"/>
            </a:endParaRPr>
          </a:p>
          <a:p>
            <a:pPr indent="0" lvl="0" marL="0" rtl="0" algn="just">
              <a:lnSpc>
                <a:spcPct val="95000"/>
              </a:lnSpc>
              <a:spcBef>
                <a:spcPts val="800"/>
              </a:spcBef>
              <a:spcAft>
                <a:spcPts val="1600"/>
              </a:spcAft>
              <a:buSzPts val="275"/>
              <a:buNone/>
            </a:pPr>
            <a:r>
              <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